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81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6" r:id="rId21"/>
    <p:sldId id="272" r:id="rId22"/>
    <p:sldId id="277" r:id="rId23"/>
    <p:sldId id="279" r:id="rId24"/>
    <p:sldId id="278" r:id="rId25"/>
    <p:sldId id="283" r:id="rId26"/>
    <p:sldId id="282" r:id="rId27"/>
    <p:sldId id="280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Plan Rozwoju Lokalnego Powiatu Lidzbarskiego na lata 2015-2020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 smtClean="0"/>
          </a:p>
          <a:p>
            <a:r>
              <a:rPr lang="pl-PL" dirty="0" smtClean="0"/>
              <a:t>Konsultacje społeczne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9593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Metodologia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89212" y="1479177"/>
            <a:ext cx="8915400" cy="5163670"/>
          </a:xfrm>
        </p:spPr>
        <p:txBody>
          <a:bodyPr>
            <a:normAutofit fontScale="92500" lnSpcReduction="10000"/>
          </a:bodyPr>
          <a:lstStyle/>
          <a:p>
            <a:r>
              <a:rPr lang="pl-PL" dirty="0" smtClean="0"/>
              <a:t>analiza </a:t>
            </a:r>
            <a:r>
              <a:rPr lang="pl-PL" dirty="0"/>
              <a:t>dokumentów </a:t>
            </a:r>
            <a:endParaRPr lang="pl-PL" dirty="0" smtClean="0"/>
          </a:p>
          <a:p>
            <a:r>
              <a:rPr lang="pl-PL" dirty="0" smtClean="0"/>
              <a:t>analiza danych statystycznych</a:t>
            </a:r>
          </a:p>
          <a:p>
            <a:r>
              <a:rPr lang="pl-PL" dirty="0" smtClean="0"/>
              <a:t>spotkanie </a:t>
            </a:r>
            <a:r>
              <a:rPr lang="pl-PL" dirty="0"/>
              <a:t>warsztatowe z przedstawicielami </a:t>
            </a:r>
            <a:r>
              <a:rPr lang="pl-PL" dirty="0" smtClean="0"/>
              <a:t>różnych środowisk</a:t>
            </a:r>
          </a:p>
          <a:p>
            <a:r>
              <a:rPr lang="pl-PL" dirty="0" smtClean="0"/>
              <a:t>analiza  gminnych, powiatowych, wojewódzkich </a:t>
            </a:r>
            <a:r>
              <a:rPr lang="pl-PL" dirty="0"/>
              <a:t>i </a:t>
            </a:r>
            <a:r>
              <a:rPr lang="pl-PL" dirty="0" smtClean="0"/>
              <a:t>krajowych dokumentów strategicznych</a:t>
            </a:r>
          </a:p>
          <a:p>
            <a:r>
              <a:rPr lang="pl-PL" dirty="0" smtClean="0"/>
              <a:t>analiza projektów </a:t>
            </a:r>
            <a:r>
              <a:rPr lang="pl-PL" dirty="0"/>
              <a:t>programów operacyjnych perspektywy finansowej Unii Europejskiej na lata 2014 </a:t>
            </a:r>
            <a:r>
              <a:rPr lang="pl-PL" dirty="0" smtClean="0"/>
              <a:t>– 2020</a:t>
            </a:r>
            <a:endParaRPr lang="pl-PL" dirty="0"/>
          </a:p>
          <a:p>
            <a:pPr lvl="0"/>
            <a:r>
              <a:rPr lang="pl-PL" dirty="0"/>
              <a:t>wybór celów strategicznych, operacyjnych, kierunków działań oraz </a:t>
            </a:r>
            <a:r>
              <a:rPr lang="pl-PL" dirty="0" smtClean="0"/>
              <a:t>ustalenie </a:t>
            </a:r>
            <a:r>
              <a:rPr lang="pl-PL" dirty="0"/>
              <a:t>listy </a:t>
            </a:r>
            <a:r>
              <a:rPr lang="pl-PL" dirty="0" smtClean="0"/>
              <a:t>inwestycji</a:t>
            </a:r>
            <a:endParaRPr lang="pl-PL" dirty="0"/>
          </a:p>
          <a:p>
            <a:pPr lvl="0"/>
            <a:r>
              <a:rPr lang="pl-PL" dirty="0"/>
              <a:t>konsultacje </a:t>
            </a:r>
            <a:r>
              <a:rPr lang="pl-PL" dirty="0" smtClean="0"/>
              <a:t>społeczne</a:t>
            </a:r>
            <a:endParaRPr lang="pl-PL" dirty="0"/>
          </a:p>
          <a:p>
            <a:r>
              <a:rPr lang="pl-PL" dirty="0"/>
              <a:t>zatwierdzenie Planu Rozwoju Lokalnego Powiatu Lidzbarskiego na lata 2015 - 2020</a:t>
            </a:r>
            <a:endParaRPr lang="pl-PL" dirty="0" smtClean="0"/>
          </a:p>
          <a:p>
            <a:endParaRPr lang="pl-PL" dirty="0"/>
          </a:p>
          <a:p>
            <a:pPr marL="0" indent="0">
              <a:buNone/>
            </a:pPr>
            <a:r>
              <a:rPr lang="pl-PL" dirty="0" smtClean="0"/>
              <a:t>Plan </a:t>
            </a:r>
            <a:r>
              <a:rPr lang="pl-PL" dirty="0"/>
              <a:t>Rozwoju jest wyrazem potrzeb, oczekiwań i ambicji mieszkańców Powiatu Lidzbarskiego. Uwzględnia szanse i wyzwania stawiane przez jednostką oraz zobowiązania wynikające z członkostwa Polski w Unii Europejskiej.</a:t>
            </a:r>
          </a:p>
        </p:txBody>
      </p:sp>
    </p:spTree>
    <p:extLst>
      <p:ext uri="{BB962C8B-B14F-4D97-AF65-F5344CB8AC3E}">
        <p14:creationId xmlns:p14="http://schemas.microsoft.com/office/powerpoint/2010/main" val="111694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027893" y="295835"/>
            <a:ext cx="3765177" cy="5615387"/>
          </a:xfrm>
        </p:spPr>
        <p:txBody>
          <a:bodyPr/>
          <a:lstStyle/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924 km</a:t>
            </a:r>
            <a:r>
              <a:rPr lang="pl-PL" baseline="30000" dirty="0" smtClean="0"/>
              <a:t>2</a:t>
            </a:r>
            <a:r>
              <a:rPr lang="pl-PL" dirty="0" smtClean="0"/>
              <a:t> powierzchni</a:t>
            </a:r>
          </a:p>
          <a:p>
            <a:pPr marL="0" indent="0">
              <a:buNone/>
            </a:pPr>
            <a:r>
              <a:rPr lang="pl-PL" dirty="0" smtClean="0"/>
              <a:t>92 sołectwa</a:t>
            </a:r>
          </a:p>
          <a:p>
            <a:pPr marL="0" indent="0">
              <a:buNone/>
            </a:pPr>
            <a:r>
              <a:rPr lang="pl-PL" dirty="0" smtClean="0"/>
              <a:t>124 miejscowości wiejskie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smtClean="0"/>
              <a:t>42582 mieszkańców, w tym </a:t>
            </a:r>
          </a:p>
          <a:p>
            <a:pPr marL="0" indent="0">
              <a:buNone/>
            </a:pPr>
            <a:r>
              <a:rPr lang="pl-PL" dirty="0" smtClean="0"/>
              <a:t>21561 kobiet (50,63</a:t>
            </a:r>
            <a:r>
              <a:rPr lang="pl-PL" dirty="0" smtClean="0"/>
              <a:t>%)</a:t>
            </a:r>
            <a:endParaRPr lang="pl-PL" dirty="0" smtClean="0"/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46 osób /km</a:t>
            </a:r>
            <a:r>
              <a:rPr lang="pl-PL" baseline="30000" dirty="0" smtClean="0"/>
              <a:t>2</a:t>
            </a:r>
          </a:p>
          <a:p>
            <a:pPr marL="0" indent="0">
              <a:buNone/>
            </a:pPr>
            <a:r>
              <a:rPr lang="pl-PL" dirty="0" smtClean="0"/>
              <a:t>103 kobiety na 100 mężczyzn</a:t>
            </a:r>
          </a:p>
          <a:p>
            <a:pPr marL="0" indent="0">
              <a:buNone/>
            </a:pPr>
            <a:r>
              <a:rPr lang="pl-PL" dirty="0" smtClean="0"/>
              <a:t>-2,6 przyrost naturalny</a:t>
            </a:r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1027" name="Obraz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341" y="1667435"/>
            <a:ext cx="5121275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5480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Symbol zastępczy zawartości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9579607"/>
              </p:ext>
            </p:extLst>
          </p:nvPr>
        </p:nvGraphicFramePr>
        <p:xfrm>
          <a:off x="2729754" y="914398"/>
          <a:ext cx="8068236" cy="25280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81512"/>
                <a:gridCol w="864454"/>
                <a:gridCol w="864454"/>
                <a:gridCol w="864454"/>
                <a:gridCol w="864454"/>
                <a:gridCol w="864454"/>
                <a:gridCol w="864454"/>
              </a:tblGrid>
              <a:tr h="333474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2008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2009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2010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2011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2012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2013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93055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wieku przedprodukcyjnym - 14 lat i mniej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6881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6720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6699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6561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6487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6379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93055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wieku produkcyjnym - 15-59 kobiety, 15-64 mężczyźni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29217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29173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29752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29598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29349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28895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33474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wieku poprodukcyjnym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6504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6608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6804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6929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7129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7308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9889530"/>
              </p:ext>
            </p:extLst>
          </p:nvPr>
        </p:nvGraphicFramePr>
        <p:xfrm>
          <a:off x="2675964" y="4061012"/>
          <a:ext cx="8181895" cy="2580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07404"/>
                <a:gridCol w="873586"/>
                <a:gridCol w="873586"/>
                <a:gridCol w="906561"/>
                <a:gridCol w="873586"/>
                <a:gridCol w="873586"/>
                <a:gridCol w="873586"/>
              </a:tblGrid>
              <a:tr h="300778">
                <a:tc>
                  <a:txBody>
                    <a:bodyPr/>
                    <a:lstStyle/>
                    <a:p>
                      <a:pPr marL="0" marR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2008</a:t>
                      </a:r>
                      <a:endParaRPr lang="pl-PL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2009</a:t>
                      </a:r>
                      <a:endParaRPr lang="pl-PL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2010</a:t>
                      </a:r>
                      <a:endParaRPr lang="pl-PL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2011</a:t>
                      </a:r>
                      <a:endParaRPr lang="pl-PL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2012</a:t>
                      </a:r>
                      <a:endParaRPr lang="pl-PL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2013</a:t>
                      </a:r>
                      <a:endParaRPr lang="pl-PL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00778">
                <a:tc gridSpan="7">
                  <a:txBody>
                    <a:bodyPr/>
                    <a:lstStyle/>
                    <a:p>
                      <a:pPr marL="0" marR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u="none" strike="noStrike" dirty="0">
                          <a:effectLst/>
                        </a:rPr>
                        <a:t>Udział ludności wg ekonomicznych grup wieku </a:t>
                      </a:r>
                      <a:r>
                        <a:rPr lang="pl-PL" sz="1200" b="1" u="none" strike="noStrike" dirty="0" smtClean="0">
                          <a:effectLst/>
                        </a:rPr>
                        <a:t>w % ludności ogółem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839313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1" u="none" strike="noStrike" dirty="0" smtClean="0">
                          <a:effectLst/>
                        </a:rPr>
                        <a:t>w wieku przedprodukcyjnym - 14 lat i mniej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effectLst/>
                        </a:rPr>
                        <a:t>16,15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effectLst/>
                        </a:rPr>
                        <a:t>15,81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effectLst/>
                        </a:rPr>
                        <a:t>15,49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effectLst/>
                        </a:rPr>
                        <a:t>15,23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effectLst/>
                        </a:rPr>
                        <a:t>15,1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effectLst/>
                        </a:rPr>
                        <a:t>14,98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839313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1" u="none" strike="noStrike" dirty="0" smtClean="0">
                          <a:effectLst/>
                        </a:rPr>
                        <a:t>w wieku produkcyjnym - 15-59 kobiety, 15-64 mężczyźni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68,58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effectLst/>
                        </a:rPr>
                        <a:t>68,64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effectLst/>
                        </a:rPr>
                        <a:t>68,78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effectLst/>
                        </a:rPr>
                        <a:t>68,69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68,31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67,86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00778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1" u="none" strike="noStrike" dirty="0" smtClean="0">
                          <a:effectLst/>
                        </a:rPr>
                        <a:t>w wieku poprodukcyjnym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15,27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15,55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15,73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effectLst/>
                        </a:rPr>
                        <a:t>16,08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effectLst/>
                        </a:rPr>
                        <a:t>16,59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effectLst/>
                        </a:rPr>
                        <a:t>17,16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459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850777" y="384661"/>
            <a:ext cx="895201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Liczba zarejestrowanych bezrobotnych</a:t>
            </a:r>
            <a:endParaRPr kumimoji="0" lang="pl-PL" altLang="pl-PL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3" name="Wykres 2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777" y="1041009"/>
            <a:ext cx="8741001" cy="5289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732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7170" name="Wykres 1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997" y="1279211"/>
            <a:ext cx="7604685" cy="3736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412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0255"/>
          </a:xfrm>
        </p:spPr>
        <p:txBody>
          <a:bodyPr>
            <a:normAutofit/>
          </a:bodyPr>
          <a:lstStyle/>
          <a:p>
            <a:r>
              <a:rPr lang="pl-PL" sz="1800" dirty="0">
                <a:latin typeface="Arial" panose="020B0604020202020204" pitchFamily="34" charset="0"/>
                <a:cs typeface="Arial" panose="020B0604020202020204" pitchFamily="34" charset="0"/>
              </a:rPr>
              <a:t>Podmioty gospodarcze według formy prowadzenia działalności w podziale na poszczególne jednostki </a:t>
            </a:r>
            <a:r>
              <a:rPr lang="pl-P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samorządowe:</a:t>
            </a:r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Symbol zastępczy zawartości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7894388"/>
              </p:ext>
            </p:extLst>
          </p:nvPr>
        </p:nvGraphicFramePr>
        <p:xfrm>
          <a:off x="2944904" y="1775012"/>
          <a:ext cx="7556409" cy="4005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22473"/>
                <a:gridCol w="666742"/>
                <a:gridCol w="666742"/>
                <a:gridCol w="666742"/>
                <a:gridCol w="666742"/>
                <a:gridCol w="666742"/>
                <a:gridCol w="666742"/>
                <a:gridCol w="666742"/>
                <a:gridCol w="666742"/>
              </a:tblGrid>
              <a:tr h="115227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200" b="1" u="none" strike="noStrike" dirty="0">
                          <a:effectLst/>
                        </a:rPr>
                        <a:t>Jednostka terytorialna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200" b="1" u="none" strike="noStrike" dirty="0">
                          <a:effectLst/>
                        </a:rPr>
                        <a:t>Osoby fizyczne prowadzące działalność gospodarczą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200" b="1" u="none" strike="noStrike" dirty="0">
                          <a:effectLst/>
                        </a:rPr>
                        <a:t>Przedsiębiorstwa państwowe ogółem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200" b="1" u="none" strike="noStrike" dirty="0">
                          <a:effectLst/>
                        </a:rPr>
                        <a:t>Spółki handlowe ogółem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200" b="1" u="none" strike="noStrike" dirty="0">
                          <a:effectLst/>
                        </a:rPr>
                        <a:t>Spółki cywilne ogółem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30178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u="none" strike="noStrike">
                          <a:effectLst/>
                        </a:rPr>
                        <a:t>2012</a:t>
                      </a: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u="none" strike="noStrike">
                          <a:effectLst/>
                        </a:rPr>
                        <a:t>2013</a:t>
                      </a: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u="none" strike="noStrike">
                          <a:effectLst/>
                        </a:rPr>
                        <a:t>2012</a:t>
                      </a: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u="none" strike="noStrike">
                          <a:effectLst/>
                        </a:rPr>
                        <a:t>2013</a:t>
                      </a: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u="none" strike="noStrike">
                          <a:effectLst/>
                        </a:rPr>
                        <a:t>2012</a:t>
                      </a: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u="none" strike="noStrike">
                          <a:effectLst/>
                        </a:rPr>
                        <a:t>2013</a:t>
                      </a: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u="none" strike="noStrike">
                          <a:effectLst/>
                        </a:rPr>
                        <a:t>2012</a:t>
                      </a: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u="none" strike="noStrike" dirty="0">
                          <a:effectLst/>
                        </a:rPr>
                        <a:t>2013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88068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1" u="none" strike="noStrike" dirty="0">
                          <a:effectLst/>
                        </a:rPr>
                        <a:t>Lidzbark Warmiński miasto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1 084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1 081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1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1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74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71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111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109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88068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1" u="none" strike="noStrike" dirty="0">
                          <a:effectLst/>
                        </a:rPr>
                        <a:t>Kiwity gmina wiejska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106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113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0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0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6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effectLst/>
                        </a:rPr>
                        <a:t>7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4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4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56241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1" u="none" strike="noStrike" dirty="0">
                          <a:effectLst/>
                        </a:rPr>
                        <a:t>Lidzbark Warmiński gmina wiejska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209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218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0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0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12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15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25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25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88068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1" u="none" strike="noStrike" dirty="0">
                          <a:effectLst/>
                        </a:rPr>
                        <a:t>Lubomino gmina wiejska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131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136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0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0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17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18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10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10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56241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1" u="none" strike="noStrike" dirty="0">
                          <a:effectLst/>
                        </a:rPr>
                        <a:t>Orneta gmina miejsko-wiejska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705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741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0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0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36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39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42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effectLst/>
                        </a:rPr>
                        <a:t>40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56241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Powiat ogółem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2235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2289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192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188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019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21" descr="Jezioro Wielochowski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716" y="352425"/>
            <a:ext cx="3908420" cy="2552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7" descr="Jezioro Taftow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716" y="3458696"/>
            <a:ext cx="3908420" cy="2574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Obraz 16" descr="Jezioro Pota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127" y="352424"/>
            <a:ext cx="5333719" cy="2518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5782236" y="3281082"/>
            <a:ext cx="568810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Szlaki rowerowe (27,86 km)</a:t>
            </a:r>
          </a:p>
          <a:p>
            <a:endParaRPr lang="pl-PL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Szlaki pieszo-samochodowe (Kopernikowski, Zamków Gotyckich)</a:t>
            </a:r>
          </a:p>
          <a:p>
            <a:endParaRPr lang="pl-PL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Szlaki kajakowe (po rzece Łynie długości ok. 200 km)</a:t>
            </a:r>
          </a:p>
          <a:p>
            <a:endParaRPr lang="pl-PL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Termy Warmińskie</a:t>
            </a:r>
          </a:p>
          <a:p>
            <a:endParaRPr lang="pl-PL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Zaplecze noclegowe i gastronomiczne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10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283388" y="425824"/>
            <a:ext cx="3576918" cy="5827058"/>
          </a:xfrm>
        </p:spPr>
        <p:txBody>
          <a:bodyPr>
            <a:normAutofit lnSpcReduction="10000"/>
          </a:bodyPr>
          <a:lstStyle/>
          <a:p>
            <a:r>
              <a:rPr lang="pl-PL" dirty="0" smtClean="0"/>
              <a:t>579,30 km dróg powiatowych, w tym:</a:t>
            </a:r>
          </a:p>
          <a:p>
            <a:r>
              <a:rPr lang="pl-PL" dirty="0" smtClean="0"/>
              <a:t>233,30 </a:t>
            </a:r>
            <a:r>
              <a:rPr lang="pl-PL" dirty="0"/>
              <a:t>km dróg o nawierzchni </a:t>
            </a:r>
            <a:r>
              <a:rPr lang="pl-PL" dirty="0" smtClean="0"/>
              <a:t>twardej</a:t>
            </a:r>
          </a:p>
          <a:p>
            <a:r>
              <a:rPr lang="pl-PL" dirty="0" smtClean="0"/>
              <a:t>224,20 </a:t>
            </a:r>
            <a:r>
              <a:rPr lang="pl-PL" dirty="0"/>
              <a:t>km dróg </a:t>
            </a:r>
            <a:br>
              <a:rPr lang="pl-PL" dirty="0"/>
            </a:br>
            <a:r>
              <a:rPr lang="pl-PL" dirty="0"/>
              <a:t>o nawierzchni </a:t>
            </a:r>
            <a:r>
              <a:rPr lang="pl-PL" dirty="0" smtClean="0"/>
              <a:t>ulepszonej</a:t>
            </a:r>
          </a:p>
          <a:p>
            <a:r>
              <a:rPr lang="pl-PL" dirty="0" smtClean="0"/>
              <a:t>121,8 </a:t>
            </a:r>
            <a:r>
              <a:rPr lang="pl-PL" dirty="0"/>
              <a:t>km dróg o nawierzchni gruntowej</a:t>
            </a:r>
            <a:r>
              <a:rPr lang="pl-PL" dirty="0" smtClean="0"/>
              <a:t>.</a:t>
            </a:r>
          </a:p>
          <a:p>
            <a:endParaRPr lang="pl-PL" dirty="0"/>
          </a:p>
          <a:p>
            <a:r>
              <a:rPr lang="pl-PL" dirty="0" smtClean="0"/>
              <a:t>711,8 km czynnej sieci wodociągowej</a:t>
            </a:r>
          </a:p>
          <a:p>
            <a:r>
              <a:rPr lang="pl-PL" dirty="0" smtClean="0"/>
              <a:t>37634 osób korzystających z sieci wodociągowej</a:t>
            </a:r>
          </a:p>
          <a:p>
            <a:endParaRPr lang="pl-PL" dirty="0" smtClean="0"/>
          </a:p>
          <a:p>
            <a:r>
              <a:rPr lang="pl-PL" dirty="0" smtClean="0"/>
              <a:t>101,6 km czynnej sieci kanalizacyjnej</a:t>
            </a:r>
          </a:p>
          <a:p>
            <a:r>
              <a:rPr lang="pl-PL" dirty="0" smtClean="0"/>
              <a:t>26285 osób korzystających z sieci kanalizacyjnej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3892" y="1495705"/>
            <a:ext cx="6086475" cy="368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02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565776" y="560294"/>
            <a:ext cx="3281083" cy="5463988"/>
          </a:xfrm>
        </p:spPr>
        <p:txBody>
          <a:bodyPr/>
          <a:lstStyle/>
          <a:p>
            <a:endParaRPr lang="pl-PL" dirty="0" smtClean="0"/>
          </a:p>
          <a:p>
            <a:endParaRPr lang="pl-PL" dirty="0"/>
          </a:p>
          <a:p>
            <a:r>
              <a:rPr lang="pl-PL" dirty="0" smtClean="0"/>
              <a:t>61% ogólnej powierzchni stanowią użytki rolne</a:t>
            </a:r>
          </a:p>
          <a:p>
            <a:endParaRPr lang="pl-PL" dirty="0" smtClean="0"/>
          </a:p>
          <a:p>
            <a:endParaRPr lang="pl-PL" dirty="0"/>
          </a:p>
        </p:txBody>
      </p:sp>
      <p:pic>
        <p:nvPicPr>
          <p:cNvPr id="6146" name="Wykres 20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0" b="-79"/>
          <a:stretch>
            <a:fillRect/>
          </a:stretch>
        </p:blipFill>
        <p:spPr bwMode="auto">
          <a:xfrm>
            <a:off x="1331260" y="1048871"/>
            <a:ext cx="6669740" cy="3935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847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Warsztaty 06.06.2014 r.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92925" y="1519518"/>
            <a:ext cx="8915400" cy="505609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Rozważano następujące aspekty życia mieszkańców powiatu lidzbarskiego:</a:t>
            </a:r>
          </a:p>
          <a:p>
            <a:pPr lvl="0"/>
            <a:r>
              <a:rPr lang="pl-PL" dirty="0"/>
              <a:t>Aspekt społeczno-kulturowy – analizie poddano elementy dotyczące ludności, edukacji i wykształcenia, kwalifikacji zawodowych, integracji społeczności lokalnej, warunków życia, instytucji i usług społecznych, kultury,</a:t>
            </a:r>
          </a:p>
          <a:p>
            <a:pPr lvl="0"/>
            <a:r>
              <a:rPr lang="pl-PL" dirty="0"/>
              <a:t>Aspekt środowiskowy – analizie poddano elementy dotyczące komponentów </a:t>
            </a:r>
            <a:br>
              <a:rPr lang="pl-PL" dirty="0"/>
            </a:br>
            <a:r>
              <a:rPr lang="pl-PL" dirty="0"/>
              <a:t>i zasobów środowiska przyrodniczego, stanu zanieczyszczenia środowiska, infrastruktury ekologicznej, świadomości i edukacji ekologicznej,</a:t>
            </a:r>
          </a:p>
          <a:p>
            <a:pPr lvl="0"/>
            <a:r>
              <a:rPr lang="pl-PL" dirty="0"/>
              <a:t>Aspekt infrastrukturalny – analizie poddano elementy dotyczące infrastruktury technicznej, społecznej, środowiskowej, luki infrastrukturalnej oraz rezerw infrastrukturalnych,</a:t>
            </a:r>
          </a:p>
          <a:p>
            <a:pPr lvl="0"/>
            <a:r>
              <a:rPr lang="pl-PL" dirty="0"/>
              <a:t>Aspekt gospodarczy – analizie poddano elementy dotyczące zasobów gospodarczych, działalności gospodarczej według sektorów i branż </a:t>
            </a:r>
            <a:br>
              <a:rPr lang="pl-PL" dirty="0"/>
            </a:br>
            <a:r>
              <a:rPr lang="pl-PL" dirty="0"/>
              <a:t>w odniesieniu do potencjału powiatu, dostępności do rynków lokalnych, regionalnych i krajowych, konkurencyjności powiatu, warunków funkcjonowania i prowadzenia działalności gospodarczej,</a:t>
            </a:r>
          </a:p>
          <a:p>
            <a:r>
              <a:rPr lang="pl-PL" dirty="0"/>
              <a:t>Aspekt przestrzenny – analizie poddano elementy dotyczące zagospodarowania przestrzennego, układu funkcjonalno-przestrzennego, dostępności przestrzennej, kompozycji i ładu przestrzennego.</a:t>
            </a:r>
          </a:p>
        </p:txBody>
      </p:sp>
    </p:spTree>
    <p:extLst>
      <p:ext uri="{BB962C8B-B14F-4D97-AF65-F5344CB8AC3E}">
        <p14:creationId xmlns:p14="http://schemas.microsoft.com/office/powerpoint/2010/main" val="56289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Problemy </a:t>
            </a:r>
            <a:r>
              <a:rPr lang="pl-PL" dirty="0"/>
              <a:t>sfery społeczno-kulturowej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89212" y="1492624"/>
            <a:ext cx="8915400" cy="5177116"/>
          </a:xfrm>
        </p:spPr>
        <p:txBody>
          <a:bodyPr numCol="2">
            <a:normAutofit fontScale="77500" lnSpcReduction="20000"/>
          </a:bodyPr>
          <a:lstStyle/>
          <a:p>
            <a:pPr lvl="0"/>
            <a:r>
              <a:rPr lang="pl-PL" dirty="0"/>
              <a:t>Narastające bezrobocie,</a:t>
            </a:r>
          </a:p>
          <a:p>
            <a:pPr lvl="0"/>
            <a:r>
              <a:rPr lang="pl-PL" dirty="0"/>
              <a:t>Niskie dochody,</a:t>
            </a:r>
          </a:p>
          <a:p>
            <a:pPr lvl="0"/>
            <a:r>
              <a:rPr lang="pl-PL" dirty="0"/>
              <a:t>Niski poziom warunków życia,</a:t>
            </a:r>
          </a:p>
          <a:p>
            <a:pPr lvl="0"/>
            <a:r>
              <a:rPr lang="pl-PL" dirty="0"/>
              <a:t>Emigrację ludności, szczególnie młodzieży,</a:t>
            </a:r>
          </a:p>
          <a:p>
            <a:pPr lvl="0"/>
            <a:r>
              <a:rPr lang="pl-PL" dirty="0"/>
              <a:t>Starzejące się społeczeństwo,</a:t>
            </a:r>
          </a:p>
          <a:p>
            <a:pPr lvl="0"/>
            <a:r>
              <a:rPr lang="pl-PL" dirty="0"/>
              <a:t>Niski przyrost naturalny,</a:t>
            </a:r>
          </a:p>
          <a:p>
            <a:pPr lvl="0"/>
            <a:r>
              <a:rPr lang="pl-PL" dirty="0"/>
              <a:t>Niedostosowanie oferty szkoleniowej do potrzeb rynku pracy,</a:t>
            </a:r>
          </a:p>
          <a:p>
            <a:pPr lvl="0"/>
            <a:r>
              <a:rPr lang="pl-PL" dirty="0"/>
              <a:t>Brak perspektyw dla młodzieży wchodzącej na rynek pracy,</a:t>
            </a:r>
          </a:p>
          <a:p>
            <a:pPr lvl="0"/>
            <a:r>
              <a:rPr lang="pl-PL" dirty="0"/>
              <a:t>Trudności z wejściem na rynek pracy,</a:t>
            </a:r>
          </a:p>
          <a:p>
            <a:pPr lvl="0"/>
            <a:r>
              <a:rPr lang="pl-PL" dirty="0"/>
              <a:t>Brak domów pomocy społecznej, domów opieki nad seniorami </a:t>
            </a:r>
            <a:br>
              <a:rPr lang="pl-PL" dirty="0"/>
            </a:br>
            <a:r>
              <a:rPr lang="pl-PL" dirty="0"/>
              <a:t>i niepełnosprawnymi,</a:t>
            </a:r>
          </a:p>
          <a:p>
            <a:pPr lvl="0"/>
            <a:r>
              <a:rPr lang="pl-PL" dirty="0"/>
              <a:t>Brak nowoczesnej infrastruktury w szkołach, szczególnie zawodowych,</a:t>
            </a:r>
          </a:p>
          <a:p>
            <a:pPr lvl="0"/>
            <a:r>
              <a:rPr lang="pl-PL" dirty="0"/>
              <a:t>Oferta kształcenia zawodowego niedostosowana do potrzeb rynku,</a:t>
            </a:r>
          </a:p>
          <a:p>
            <a:pPr lvl="0"/>
            <a:r>
              <a:rPr lang="pl-PL" dirty="0"/>
              <a:t>Brak oferty szkoleniowej dla osób dorosłych,</a:t>
            </a:r>
          </a:p>
          <a:p>
            <a:pPr lvl="0"/>
            <a:r>
              <a:rPr lang="pl-PL" dirty="0"/>
              <a:t>Brak bazy do kształcenia zawodowego,</a:t>
            </a:r>
          </a:p>
          <a:p>
            <a:pPr lvl="0"/>
            <a:r>
              <a:rPr lang="pl-PL" dirty="0"/>
              <a:t>Zbyt mała liczba godzin kształcenia praktycznego w programie nauczania zawodów,</a:t>
            </a:r>
          </a:p>
          <a:p>
            <a:pPr lvl="0"/>
            <a:r>
              <a:rPr lang="pl-PL" dirty="0"/>
              <a:t>Brak filii szkół wyższych, w tym kierunków związanych z bliskością granicy państwa,</a:t>
            </a:r>
          </a:p>
          <a:p>
            <a:pPr lvl="0"/>
            <a:r>
              <a:rPr lang="pl-PL" dirty="0"/>
              <a:t>Niskie wykształcenie w środowiskach popegeerowskich,</a:t>
            </a:r>
          </a:p>
          <a:p>
            <a:pPr lvl="0"/>
            <a:r>
              <a:rPr lang="pl-PL" dirty="0"/>
              <a:t>Brak współpracy między organizacjami pozarządowymi,</a:t>
            </a:r>
          </a:p>
          <a:p>
            <a:pPr lvl="0"/>
            <a:r>
              <a:rPr lang="pl-PL" dirty="0"/>
              <a:t>Zbyt mała liczba wydarzeń kulturalnych i integrujących mieszkańców powiatu, w tym mieszkańców terenów wiejskich i miejskich,</a:t>
            </a:r>
          </a:p>
          <a:p>
            <a:pPr lvl="0"/>
            <a:r>
              <a:rPr lang="pl-PL" dirty="0"/>
              <a:t>Utrzymująca się na wysokim poziomie grupa osób wymagających wsparcia materialnego,</a:t>
            </a:r>
          </a:p>
          <a:p>
            <a:pPr lvl="0"/>
            <a:r>
              <a:rPr lang="pl-PL" dirty="0"/>
              <a:t>Zbyt niskie nakłady finansowe na działalność społeczność instytucji publicznych,</a:t>
            </a:r>
          </a:p>
          <a:p>
            <a:pPr lvl="0"/>
            <a:r>
              <a:rPr lang="pl-PL" dirty="0"/>
              <a:t>Brak dostępu do specjalistów, m.in. psychiatrów,</a:t>
            </a:r>
          </a:p>
          <a:p>
            <a:pPr lvl="0"/>
            <a:r>
              <a:rPr lang="pl-PL" dirty="0"/>
              <a:t>Brak mieszkań socjalnych,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2312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Problemy </a:t>
            </a:r>
            <a:r>
              <a:rPr lang="pl-PL" dirty="0"/>
              <a:t>sfery środowiskowej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89212" y="1411941"/>
            <a:ext cx="8915400" cy="5136777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pl-PL" dirty="0"/>
              <a:t>Brak zorganizowanych miejsc do wypoczynku i rekreacji,</a:t>
            </a:r>
          </a:p>
          <a:p>
            <a:pPr lvl="0"/>
            <a:r>
              <a:rPr lang="pl-PL" dirty="0"/>
              <a:t>Brak oczyszczalni ścieków w tym oczyszczalni przydomowych, </a:t>
            </a:r>
          </a:p>
          <a:p>
            <a:pPr lvl="0"/>
            <a:r>
              <a:rPr lang="pl-PL" dirty="0"/>
              <a:t>Brak bogactw naturalnych i mineralnych,</a:t>
            </a:r>
          </a:p>
          <a:p>
            <a:pPr lvl="0"/>
            <a:r>
              <a:rPr lang="pl-PL" dirty="0"/>
              <a:t>Niewykorzystane zasobu środowiska wokół rzek Łyny i </a:t>
            </a:r>
            <a:r>
              <a:rPr lang="pl-PL" dirty="0" err="1"/>
              <a:t>Symsarny</a:t>
            </a:r>
            <a:r>
              <a:rPr lang="pl-PL" dirty="0"/>
              <a:t> oraz jezior na terenie powiatu,</a:t>
            </a:r>
          </a:p>
          <a:p>
            <a:pPr lvl="0"/>
            <a:r>
              <a:rPr lang="pl-PL" dirty="0"/>
              <a:t>Niewykorzystany potencjał przyrodniczy na cele edukacyjne, turystyczne </a:t>
            </a:r>
            <a:br>
              <a:rPr lang="pl-PL" dirty="0"/>
            </a:br>
            <a:r>
              <a:rPr lang="pl-PL" dirty="0"/>
              <a:t>i rekreacyjne,</a:t>
            </a:r>
          </a:p>
          <a:p>
            <a:pPr lvl="0"/>
            <a:r>
              <a:rPr lang="pl-PL" dirty="0"/>
              <a:t>Zanieczyszczone tereny leśne, m.in. poprzez dzikie wysypiska śmieci,</a:t>
            </a:r>
          </a:p>
          <a:p>
            <a:pPr lvl="0"/>
            <a:r>
              <a:rPr lang="pl-PL" dirty="0"/>
              <a:t>Odprowadzanie ścieków komunalnych do gruntu, rzek, jezior,</a:t>
            </a:r>
          </a:p>
          <a:p>
            <a:pPr lvl="0"/>
            <a:r>
              <a:rPr lang="pl-PL" dirty="0"/>
              <a:t>Brak pojemników na segregację śmieci oraz brak sortowni i zakładów utylizacji brak odpadów,</a:t>
            </a:r>
          </a:p>
          <a:p>
            <a:pPr lvl="0"/>
            <a:r>
              <a:rPr lang="pl-PL" dirty="0"/>
              <a:t>Niewystarczająca świadomość mieszkańców powiatu dotycząca ekologii </a:t>
            </a:r>
            <a:br>
              <a:rPr lang="pl-PL" dirty="0"/>
            </a:br>
            <a:r>
              <a:rPr lang="pl-PL" dirty="0"/>
              <a:t>i zasobów przyrody,</a:t>
            </a:r>
          </a:p>
          <a:p>
            <a:pPr lvl="0"/>
            <a:r>
              <a:rPr lang="pl-PL" dirty="0"/>
              <a:t>Duże zanieczyszczenie powietrza przez kotłownie węglowe,</a:t>
            </a:r>
          </a:p>
          <a:p>
            <a:pPr lvl="0"/>
            <a:r>
              <a:rPr lang="pl-PL" dirty="0"/>
              <a:t>Brak centrum edukacji ekologicznej, jednostki odpowiedzialnej za edukację ekologiczną społeczeństwa,</a:t>
            </a:r>
          </a:p>
          <a:p>
            <a:pPr lvl="0"/>
            <a:r>
              <a:rPr lang="pl-PL" dirty="0"/>
              <a:t>Brak inwestycji w edukację ekologiczną,</a:t>
            </a:r>
          </a:p>
          <a:p>
            <a:pPr lvl="0"/>
            <a:r>
              <a:rPr lang="pl-PL" dirty="0"/>
              <a:t>Niska świadomość proekologiczna mieszkańców powiatu,</a:t>
            </a:r>
          </a:p>
          <a:p>
            <a:pPr lvl="0"/>
            <a:r>
              <a:rPr lang="pl-PL" dirty="0"/>
              <a:t>Brak międzygminnego schroniska dla </a:t>
            </a:r>
            <a:r>
              <a:rPr lang="pl-PL" dirty="0" smtClean="0"/>
              <a:t>zwierząt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1766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Problemy </a:t>
            </a:r>
            <a:r>
              <a:rPr lang="pl-PL" dirty="0"/>
              <a:t>sfery infrastrukturalnej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89212" y="1371600"/>
            <a:ext cx="8915400" cy="5204012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pl-PL" dirty="0"/>
              <a:t>Zły stan nawierzchni dróg, nośność dróg niedostosowania do natężenia ruchu,</a:t>
            </a:r>
          </a:p>
          <a:p>
            <a:pPr lvl="0"/>
            <a:r>
              <a:rPr lang="pl-PL" dirty="0"/>
              <a:t>Zbyt duża liczba szutrowych dróg powiatowych, </a:t>
            </a:r>
          </a:p>
          <a:p>
            <a:pPr lvl="0"/>
            <a:r>
              <a:rPr lang="pl-PL" dirty="0"/>
              <a:t>Zły stan budynków, zwłaszcza zabytków,</a:t>
            </a:r>
          </a:p>
          <a:p>
            <a:pPr lvl="0"/>
            <a:r>
              <a:rPr lang="pl-PL" dirty="0"/>
              <a:t>Zły stan instalacji wodno-kanalizacyjnych,</a:t>
            </a:r>
          </a:p>
          <a:p>
            <a:pPr lvl="0"/>
            <a:r>
              <a:rPr lang="pl-PL" dirty="0"/>
              <a:t>Brak dostępu do szerokopasmowego </a:t>
            </a:r>
            <a:r>
              <a:rPr lang="pl-PL" dirty="0" err="1"/>
              <a:t>internetu</a:t>
            </a:r>
            <a:r>
              <a:rPr lang="pl-PL" dirty="0"/>
              <a:t>,</a:t>
            </a:r>
          </a:p>
          <a:p>
            <a:pPr lvl="0"/>
            <a:r>
              <a:rPr lang="pl-PL" dirty="0"/>
              <a:t>Budynki, szczególnie użyteczności publicznej niedostosowane do potrzeb osób niepełnosprawnych,</a:t>
            </a:r>
          </a:p>
          <a:p>
            <a:pPr lvl="0"/>
            <a:r>
              <a:rPr lang="pl-PL" dirty="0"/>
              <a:t>Słaby dostęp do usług, w tym: medycznych, społecznych,</a:t>
            </a:r>
          </a:p>
          <a:p>
            <a:pPr lvl="0"/>
            <a:r>
              <a:rPr lang="pl-PL" dirty="0"/>
              <a:t>Zbyt mała liczba mieszkań komunalnych,</a:t>
            </a:r>
          </a:p>
          <a:p>
            <a:pPr lvl="0"/>
            <a:r>
              <a:rPr lang="pl-PL" dirty="0"/>
              <a:t>Mała liczba obiektów sportowych rekreacyjnych, kulturalnych,</a:t>
            </a:r>
          </a:p>
          <a:p>
            <a:pPr lvl="0"/>
            <a:r>
              <a:rPr lang="pl-PL" dirty="0"/>
              <a:t>Mała liczba i/lub niedoposażone place zabaw dla dzieci,</a:t>
            </a:r>
          </a:p>
          <a:p>
            <a:pPr lvl="0"/>
            <a:r>
              <a:rPr lang="pl-PL" dirty="0"/>
              <a:t>Zbyt mała liczba ścieżek rowerowych, spacerowych,</a:t>
            </a:r>
          </a:p>
          <a:p>
            <a:pPr lvl="0"/>
            <a:r>
              <a:rPr lang="pl-PL" dirty="0"/>
              <a:t>Zbyt mała liczba szlaków turystycznych,</a:t>
            </a:r>
          </a:p>
          <a:p>
            <a:pPr lvl="0"/>
            <a:r>
              <a:rPr lang="pl-PL" dirty="0"/>
              <a:t>Brak parkingów, chodników,</a:t>
            </a:r>
          </a:p>
          <a:p>
            <a:pPr lvl="0"/>
            <a:r>
              <a:rPr lang="pl-PL" dirty="0"/>
              <a:t>Brak linii kolejowej łączącej stolicę powiatu z innymi miejscowościami,</a:t>
            </a:r>
          </a:p>
          <a:p>
            <a:pPr lvl="0"/>
            <a:r>
              <a:rPr lang="pl-PL" dirty="0"/>
              <a:t>Brak obwodnic w Lidzbarku Warmiński i Ornecie,</a:t>
            </a:r>
          </a:p>
          <a:p>
            <a:pPr lvl="0"/>
            <a:r>
              <a:rPr lang="pl-PL" dirty="0"/>
              <a:t>Niewykorzystane lotnisko w Ornecie.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0459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Problemy </a:t>
            </a:r>
            <a:r>
              <a:rPr lang="pl-PL" dirty="0"/>
              <a:t>sfery gospodarczej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Mała liczba podmiotów gospodarczych,</a:t>
            </a:r>
          </a:p>
          <a:p>
            <a:pPr lvl="0"/>
            <a:r>
              <a:rPr lang="pl-PL" dirty="0"/>
              <a:t>Mała liczba miejsc pracy,</a:t>
            </a:r>
          </a:p>
          <a:p>
            <a:pPr lvl="0"/>
            <a:r>
              <a:rPr lang="pl-PL" dirty="0"/>
              <a:t>Niewykorzystanie potencjału powiatu związanego z produkcją rolną </a:t>
            </a:r>
            <a:br>
              <a:rPr lang="pl-PL" dirty="0"/>
            </a:br>
            <a:r>
              <a:rPr lang="pl-PL" dirty="0"/>
              <a:t>i ogrodniczą,</a:t>
            </a:r>
          </a:p>
          <a:p>
            <a:pPr lvl="0"/>
            <a:r>
              <a:rPr lang="pl-PL" dirty="0"/>
              <a:t>Niewielka ilość terenów inwestycyjnych,</a:t>
            </a:r>
          </a:p>
          <a:p>
            <a:pPr lvl="0"/>
            <a:r>
              <a:rPr lang="pl-PL" dirty="0"/>
              <a:t>Trudne do uzyskania finansowanie zewnętrzne na rozwój prowadzonej działalności gospodarczej,</a:t>
            </a:r>
          </a:p>
          <a:p>
            <a:pPr lvl="0"/>
            <a:r>
              <a:rPr lang="pl-PL" dirty="0"/>
              <a:t>Brak inkubatora przedsiębiorczości.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9727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Problemy sfery </a:t>
            </a:r>
            <a:r>
              <a:rPr lang="pl-PL" dirty="0"/>
              <a:t>przestrzennej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Brak miejscowych planów zagospodarowania przestrzennego,</a:t>
            </a:r>
          </a:p>
          <a:p>
            <a:pPr lvl="0"/>
            <a:r>
              <a:rPr lang="pl-PL" dirty="0"/>
              <a:t>Duże ograniczenia konserwatorskie,</a:t>
            </a:r>
          </a:p>
          <a:p>
            <a:pPr lvl="0"/>
            <a:r>
              <a:rPr lang="pl-PL" dirty="0"/>
              <a:t>Niedostosowanie nowopowstającej architektury do tradycji lokalnych krajobrazu warmińskiego,</a:t>
            </a:r>
          </a:p>
          <a:p>
            <a:pPr lvl="0"/>
            <a:r>
              <a:rPr lang="pl-PL" dirty="0"/>
              <a:t>Zatarty lokalny układ pomiędzy obszarami mieszkaniowymi a przemysłowymi,</a:t>
            </a:r>
          </a:p>
          <a:p>
            <a:pPr lvl="0"/>
            <a:r>
              <a:rPr lang="pl-PL" dirty="0"/>
              <a:t>Liczne obszary wymagające rewitalizacji,</a:t>
            </a:r>
          </a:p>
          <a:p>
            <a:pPr lvl="0"/>
            <a:r>
              <a:rPr lang="pl-PL" dirty="0"/>
              <a:t>Zbyt duży chaos przestrzenny w tym także związany z reklamami na budynkach oraz przy drogach.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8395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Analiza SWOT – </a:t>
            </a:r>
            <a:r>
              <a:rPr lang="pl-PL" b="1" dirty="0"/>
              <a:t>Sfera społeczno-kulturowa</a:t>
            </a:r>
            <a:br>
              <a:rPr lang="pl-PL" b="1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07776" y="1290917"/>
            <a:ext cx="9796836" cy="5405717"/>
          </a:xfrm>
        </p:spPr>
        <p:txBody>
          <a:bodyPr numCol="2">
            <a:normAutofit fontScale="62500" lnSpcReduction="20000"/>
          </a:bodyPr>
          <a:lstStyle/>
          <a:p>
            <a:pPr marL="0" lvl="0" indent="0">
              <a:buNone/>
            </a:pPr>
            <a:r>
              <a:rPr lang="pl-PL" b="1" dirty="0" smtClean="0"/>
              <a:t>SILNE STRONY</a:t>
            </a:r>
          </a:p>
          <a:p>
            <a:pPr lvl="0"/>
            <a:r>
              <a:rPr lang="pl-PL" dirty="0" smtClean="0"/>
              <a:t>duży </a:t>
            </a:r>
            <a:r>
              <a:rPr lang="pl-PL" dirty="0"/>
              <a:t>potencjał do uprawiania aktywnej formy turystyki</a:t>
            </a:r>
          </a:p>
          <a:p>
            <a:pPr lvl="0"/>
            <a:r>
              <a:rPr lang="pl-PL" dirty="0"/>
              <a:t>duża ilość atrakcji turystycznych</a:t>
            </a:r>
          </a:p>
          <a:p>
            <a:pPr lvl="0"/>
            <a:r>
              <a:rPr lang="pl-PL" dirty="0"/>
              <a:t>bogata historia miast powiatu</a:t>
            </a:r>
          </a:p>
          <a:p>
            <a:pPr lvl="0"/>
            <a:r>
              <a:rPr lang="pl-PL" dirty="0"/>
              <a:t>duża liczba zabytków, miejsc pamięci</a:t>
            </a:r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r>
              <a:rPr lang="pl-PL" b="1" dirty="0" smtClean="0"/>
              <a:t>SŁABE STRONY</a:t>
            </a:r>
          </a:p>
          <a:p>
            <a:pPr lvl="0"/>
            <a:r>
              <a:rPr lang="pl-PL" dirty="0" smtClean="0"/>
              <a:t>wysoki </a:t>
            </a:r>
            <a:r>
              <a:rPr lang="pl-PL" dirty="0"/>
              <a:t>poziom bezrobocia</a:t>
            </a:r>
          </a:p>
          <a:p>
            <a:pPr lvl="0"/>
            <a:r>
              <a:rPr lang="pl-PL" dirty="0"/>
              <a:t>niski poziom warunków życia</a:t>
            </a:r>
          </a:p>
          <a:p>
            <a:pPr lvl="0"/>
            <a:r>
              <a:rPr lang="pl-PL" dirty="0"/>
              <a:t>niskie dochody</a:t>
            </a:r>
          </a:p>
          <a:p>
            <a:pPr lvl="0"/>
            <a:r>
              <a:rPr lang="pl-PL" dirty="0"/>
              <a:t>niski przyrost naturalny</a:t>
            </a:r>
          </a:p>
          <a:p>
            <a:pPr lvl="0"/>
            <a:r>
              <a:rPr lang="pl-PL" dirty="0"/>
              <a:t>migracja ludności</a:t>
            </a:r>
          </a:p>
          <a:p>
            <a:pPr lvl="0"/>
            <a:r>
              <a:rPr lang="pl-PL" dirty="0"/>
              <a:t>starzejące się społeczeństwo</a:t>
            </a:r>
          </a:p>
          <a:p>
            <a:pPr lvl="0"/>
            <a:r>
              <a:rPr lang="pl-PL" dirty="0"/>
              <a:t>brak bazy do praktycznej nauki zawodu</a:t>
            </a:r>
          </a:p>
          <a:p>
            <a:pPr lvl="0"/>
            <a:r>
              <a:rPr lang="pl-PL" dirty="0"/>
              <a:t>niedostosowanie oferty szkoleniowej do potrzeb rynku pracy</a:t>
            </a:r>
          </a:p>
          <a:p>
            <a:pPr lvl="0"/>
            <a:r>
              <a:rPr lang="pl-PL" dirty="0"/>
              <a:t>niski poziom aktywności i integralności społecznej</a:t>
            </a:r>
          </a:p>
          <a:p>
            <a:pPr lvl="0"/>
            <a:r>
              <a:rPr lang="pl-PL" dirty="0"/>
              <a:t>niewielka liczba  zorganizowanych miejsc do wypoczynku i rekreacji</a:t>
            </a:r>
          </a:p>
          <a:p>
            <a:r>
              <a:rPr lang="pl-PL" dirty="0"/>
              <a:t>ograniczony dostęp do specjalistycznej opieki </a:t>
            </a:r>
            <a:r>
              <a:rPr lang="pl-PL" dirty="0" smtClean="0"/>
              <a:t>zdrowotnej</a:t>
            </a:r>
          </a:p>
          <a:p>
            <a:pPr marL="0" indent="0">
              <a:buNone/>
            </a:pPr>
            <a:endParaRPr lang="pl-PL" b="1" dirty="0" smtClean="0"/>
          </a:p>
          <a:p>
            <a:pPr marL="0" indent="0">
              <a:buNone/>
            </a:pPr>
            <a:r>
              <a:rPr lang="pl-PL" b="1" dirty="0" smtClean="0"/>
              <a:t>SZANSE</a:t>
            </a:r>
            <a:endParaRPr lang="pl-PL" b="1" dirty="0"/>
          </a:p>
          <a:p>
            <a:pPr lvl="0"/>
            <a:r>
              <a:rPr lang="pl-PL" dirty="0"/>
              <a:t>kształcenie młodzieży i dorosłych zgodnie </a:t>
            </a:r>
            <a:br>
              <a:rPr lang="pl-PL" dirty="0"/>
            </a:br>
            <a:r>
              <a:rPr lang="pl-PL" dirty="0"/>
              <a:t>z zapotrzebowaniem rynku pracy</a:t>
            </a:r>
          </a:p>
          <a:p>
            <a:pPr lvl="0"/>
            <a:r>
              <a:rPr lang="pl-PL" dirty="0"/>
              <a:t>zwiększenie dostępu do Internetu</a:t>
            </a:r>
          </a:p>
          <a:p>
            <a:pPr lvl="0"/>
            <a:r>
              <a:rPr lang="pl-PL" dirty="0"/>
              <a:t>rozwój bazy oświatowej, szczególnie zawodowej</a:t>
            </a:r>
          </a:p>
          <a:p>
            <a:pPr lvl="0"/>
            <a:r>
              <a:rPr lang="pl-PL" dirty="0"/>
              <a:t>poprawa jakości usług służby zdrowia, w tym zwiększenie dostępu do specjalistów</a:t>
            </a:r>
          </a:p>
          <a:p>
            <a:r>
              <a:rPr lang="pl-PL" dirty="0"/>
              <a:t>rozwój sektora ekonomii społecznej</a:t>
            </a:r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r>
              <a:rPr lang="pl-PL" b="1" dirty="0" smtClean="0"/>
              <a:t>ZAGROŻENIA</a:t>
            </a:r>
          </a:p>
          <a:p>
            <a:pPr lvl="0"/>
            <a:r>
              <a:rPr lang="pl-PL" dirty="0"/>
              <a:t>migracja zarobkowa mieszkańców powiatu</a:t>
            </a:r>
          </a:p>
          <a:p>
            <a:pPr lvl="0"/>
            <a:r>
              <a:rPr lang="pl-PL" dirty="0"/>
              <a:t>ograniczony dostęp do szkół wyższych</a:t>
            </a:r>
          </a:p>
          <a:p>
            <a:pPr lvl="0"/>
            <a:r>
              <a:rPr lang="pl-PL" dirty="0"/>
              <a:t>spadek poziomu życia ludności skłaniający do migracji</a:t>
            </a:r>
          </a:p>
          <a:p>
            <a:pPr lvl="0"/>
            <a:r>
              <a:rPr lang="pl-PL" dirty="0"/>
              <a:t>ubożenie społeczeństwa</a:t>
            </a:r>
          </a:p>
          <a:p>
            <a:pPr lvl="0"/>
            <a:r>
              <a:rPr lang="pl-PL" dirty="0"/>
              <a:t>wzrost liczby osób pobierających świadczenia społeczne</a:t>
            </a:r>
          </a:p>
          <a:p>
            <a:pPr lvl="0"/>
            <a:r>
              <a:rPr lang="pl-PL" dirty="0"/>
              <a:t>nasilenie się zjawiska patologii społecznej</a:t>
            </a:r>
          </a:p>
          <a:p>
            <a:r>
              <a:rPr lang="pl-PL" dirty="0"/>
              <a:t>utrwalanie się obszarów bezrobocia, zacofania cywilizacyjnego</a:t>
            </a:r>
          </a:p>
        </p:txBody>
      </p:sp>
    </p:spTree>
    <p:extLst>
      <p:ext uri="{BB962C8B-B14F-4D97-AF65-F5344CB8AC3E}">
        <p14:creationId xmlns:p14="http://schemas.microsoft.com/office/powerpoint/2010/main" val="375491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Analiza SWOT – </a:t>
            </a:r>
            <a:r>
              <a:rPr lang="pl-PL" b="1" dirty="0"/>
              <a:t>Sfera </a:t>
            </a:r>
            <a:r>
              <a:rPr lang="pl-PL" b="1" dirty="0" smtClean="0"/>
              <a:t>środowiskowa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80882" y="1290917"/>
            <a:ext cx="9823730" cy="5405717"/>
          </a:xfrm>
        </p:spPr>
        <p:txBody>
          <a:bodyPr numCol="2">
            <a:normAutofit fontScale="85000" lnSpcReduction="10000"/>
          </a:bodyPr>
          <a:lstStyle/>
          <a:p>
            <a:pPr marL="0" lvl="0" indent="0">
              <a:buNone/>
            </a:pPr>
            <a:r>
              <a:rPr lang="pl-PL" b="1" dirty="0" smtClean="0"/>
              <a:t>SILNE STRONY</a:t>
            </a:r>
          </a:p>
          <a:p>
            <a:pPr lvl="0"/>
            <a:r>
              <a:rPr lang="pl-PL" dirty="0"/>
              <a:t>duży udział wysokiej i średniej klasy gruntów rolnych</a:t>
            </a:r>
          </a:p>
          <a:p>
            <a:pPr lvl="0"/>
            <a:r>
              <a:rPr lang="pl-PL" dirty="0"/>
              <a:t>atrakcyjne położenie geograficzno-przyrodnicze (bliskość jezior, terenów zieleni, lasów, obszarów wodnych)</a:t>
            </a:r>
          </a:p>
          <a:p>
            <a:pPr lvl="0"/>
            <a:r>
              <a:rPr lang="pl-PL" dirty="0"/>
              <a:t>walory przyrodniczo-krajobrazowe i historyczne</a:t>
            </a:r>
          </a:p>
          <a:p>
            <a:r>
              <a:rPr lang="pl-PL" dirty="0"/>
              <a:t>wysoka jakość środowiska naturalnego</a:t>
            </a:r>
            <a:endParaRPr lang="pl-PL" dirty="0" smtClean="0"/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r>
              <a:rPr lang="pl-PL" b="1" dirty="0" smtClean="0"/>
              <a:t>SŁABE STRONY</a:t>
            </a:r>
          </a:p>
          <a:p>
            <a:pPr lvl="0"/>
            <a:r>
              <a:rPr lang="pl-PL" dirty="0"/>
              <a:t>zaniedbane i niewykorzystane tereny zielone</a:t>
            </a:r>
          </a:p>
          <a:p>
            <a:pPr lvl="0"/>
            <a:r>
              <a:rPr lang="pl-PL" dirty="0"/>
              <a:t>niska świadomość proekologiczna społeczeństwa</a:t>
            </a:r>
          </a:p>
          <a:p>
            <a:pPr lvl="0"/>
            <a:r>
              <a:rPr lang="pl-PL" dirty="0"/>
              <a:t>zły stan techniczny istniejących oraz zbyt mała liczba szlaków rowerowych, spacerowych</a:t>
            </a:r>
          </a:p>
          <a:p>
            <a:pPr lvl="0"/>
            <a:r>
              <a:rPr lang="pl-PL" dirty="0"/>
              <a:t>tradycyjne sposoby ogrzewania domów</a:t>
            </a:r>
          </a:p>
          <a:p>
            <a:pPr lvl="0"/>
            <a:r>
              <a:rPr lang="pl-PL" dirty="0"/>
              <a:t>zbyt mała wydajność lokalnych oczyszczalni ścieków</a:t>
            </a:r>
          </a:p>
          <a:p>
            <a:pPr lvl="0"/>
            <a:r>
              <a:rPr lang="pl-PL" dirty="0"/>
              <a:t>niewykorzystany potencjał rzek i jezior </a:t>
            </a:r>
          </a:p>
          <a:p>
            <a:pPr lvl="0"/>
            <a:r>
              <a:rPr lang="pl-PL" dirty="0"/>
              <a:t>brak międzygminnego schroniska dla zwierząt</a:t>
            </a:r>
          </a:p>
          <a:p>
            <a:r>
              <a:rPr lang="pl-PL" dirty="0"/>
              <a:t>brak segregacji odpadów, w tym pojemników, sortowni, zakładów utylizacji</a:t>
            </a:r>
            <a:r>
              <a:rPr lang="pl-PL" dirty="0" smtClean="0"/>
              <a:t> </a:t>
            </a:r>
            <a:r>
              <a:rPr lang="pl-PL" dirty="0"/>
              <a:t>dostęp do specjalistycznej opieki </a:t>
            </a:r>
            <a:r>
              <a:rPr lang="pl-PL" dirty="0" smtClean="0"/>
              <a:t>zdrowotnej</a:t>
            </a:r>
          </a:p>
          <a:p>
            <a:pPr marL="0" indent="0">
              <a:buNone/>
            </a:pPr>
            <a:endParaRPr lang="pl-PL" b="1" dirty="0" smtClean="0"/>
          </a:p>
          <a:p>
            <a:pPr marL="0" indent="0">
              <a:buNone/>
            </a:pPr>
            <a:r>
              <a:rPr lang="pl-PL" b="1" dirty="0" smtClean="0"/>
              <a:t>SZANSE</a:t>
            </a:r>
            <a:endParaRPr lang="pl-PL" b="1" dirty="0"/>
          </a:p>
          <a:p>
            <a:pPr lvl="0"/>
            <a:r>
              <a:rPr lang="pl-PL" dirty="0"/>
              <a:t>systematyczna poprawa czystości wód </a:t>
            </a:r>
            <a:br>
              <a:rPr lang="pl-PL" dirty="0"/>
            </a:br>
            <a:r>
              <a:rPr lang="pl-PL" dirty="0"/>
              <a:t>i właściwe zagospodarowanie terenów zielonych</a:t>
            </a:r>
          </a:p>
          <a:p>
            <a:pPr lvl="0"/>
            <a:r>
              <a:rPr lang="pl-PL" dirty="0"/>
              <a:t>pełne wykorzystanie dostępnych zasobów </a:t>
            </a:r>
            <a:br>
              <a:rPr lang="pl-PL" dirty="0"/>
            </a:br>
            <a:r>
              <a:rPr lang="pl-PL" dirty="0"/>
              <a:t>i walorów środowiskowych</a:t>
            </a:r>
          </a:p>
          <a:p>
            <a:r>
              <a:rPr lang="pl-PL" dirty="0"/>
              <a:t>rozwój terenów rekreacyjnych</a:t>
            </a:r>
            <a:endParaRPr lang="pl-PL" dirty="0" smtClean="0"/>
          </a:p>
          <a:p>
            <a:pPr marL="0" indent="0">
              <a:buNone/>
            </a:pPr>
            <a:endParaRPr lang="pl-PL" b="1" dirty="0" smtClean="0"/>
          </a:p>
          <a:p>
            <a:pPr marL="0" indent="0">
              <a:buNone/>
            </a:pPr>
            <a:r>
              <a:rPr lang="pl-PL" b="1" dirty="0" smtClean="0"/>
              <a:t>ZAGROŻENIA</a:t>
            </a:r>
          </a:p>
          <a:p>
            <a:pPr lvl="0"/>
            <a:r>
              <a:rPr lang="pl-PL" dirty="0"/>
              <a:t>wzrost poziomu zanieczyszczenia środowiska</a:t>
            </a:r>
          </a:p>
        </p:txBody>
      </p:sp>
    </p:spTree>
    <p:extLst>
      <p:ext uri="{BB962C8B-B14F-4D97-AF65-F5344CB8AC3E}">
        <p14:creationId xmlns:p14="http://schemas.microsoft.com/office/powerpoint/2010/main" val="3616867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Analiza SWOT – </a:t>
            </a:r>
            <a:r>
              <a:rPr lang="pl-PL" b="1" dirty="0"/>
              <a:t>Sfera </a:t>
            </a:r>
            <a:r>
              <a:rPr lang="pl-PL" b="1" dirty="0" smtClean="0"/>
              <a:t>infrastrukturalna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07776" y="1290917"/>
            <a:ext cx="9796836" cy="5405717"/>
          </a:xfrm>
        </p:spPr>
        <p:txBody>
          <a:bodyPr numCol="2">
            <a:normAutofit fontScale="85000" lnSpcReduction="10000"/>
          </a:bodyPr>
          <a:lstStyle/>
          <a:p>
            <a:pPr marL="0" lvl="0" indent="0">
              <a:buNone/>
            </a:pPr>
            <a:r>
              <a:rPr lang="pl-PL" b="1" dirty="0" smtClean="0"/>
              <a:t>SILNE STRONY</a:t>
            </a:r>
          </a:p>
          <a:p>
            <a:pPr lvl="0"/>
            <a:r>
              <a:rPr lang="pl-PL" dirty="0"/>
              <a:t>prorozwojowa polityka powiatu</a:t>
            </a:r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r>
              <a:rPr lang="pl-PL" b="1" dirty="0" smtClean="0"/>
              <a:t>SŁABE STRONY</a:t>
            </a:r>
          </a:p>
          <a:p>
            <a:pPr lvl="0"/>
            <a:r>
              <a:rPr lang="pl-PL" dirty="0"/>
              <a:t>zły stan nawierzchni dróg</a:t>
            </a:r>
          </a:p>
          <a:p>
            <a:pPr lvl="0"/>
            <a:r>
              <a:rPr lang="pl-PL" dirty="0"/>
              <a:t>zły stan techniczny budynków</a:t>
            </a:r>
          </a:p>
          <a:p>
            <a:pPr lvl="0"/>
            <a:r>
              <a:rPr lang="pl-PL" dirty="0"/>
              <a:t>zły stan instalacji wodno-kanalizacyjnych</a:t>
            </a:r>
          </a:p>
          <a:p>
            <a:pPr lvl="0"/>
            <a:r>
              <a:rPr lang="pl-PL" dirty="0"/>
              <a:t>brak dostępu do szerokopasmowego </a:t>
            </a:r>
            <a:r>
              <a:rPr lang="pl-PL" dirty="0" err="1"/>
              <a:t>internetu</a:t>
            </a:r>
            <a:endParaRPr lang="pl-PL" dirty="0"/>
          </a:p>
          <a:p>
            <a:pPr lvl="0"/>
            <a:r>
              <a:rPr lang="pl-PL" dirty="0"/>
              <a:t>niewystarczające zasoby bazy turystycznej, zdrowotnej i rekreacyjnej</a:t>
            </a:r>
          </a:p>
          <a:p>
            <a:pPr lvl="0"/>
            <a:r>
              <a:rPr lang="pl-PL" dirty="0"/>
              <a:t>brak odpowiedniej ilości/długości ścieżek rowerowych, spacerowych</a:t>
            </a:r>
          </a:p>
          <a:p>
            <a:pPr lvl="0"/>
            <a:r>
              <a:rPr lang="pl-PL" dirty="0"/>
              <a:t>liczne obszary wymagające rewitalizacji</a:t>
            </a:r>
          </a:p>
          <a:p>
            <a:pPr lvl="0"/>
            <a:r>
              <a:rPr lang="pl-PL" dirty="0"/>
              <a:t>zły stan zabytków wymagających remontów</a:t>
            </a:r>
          </a:p>
          <a:p>
            <a:pPr lvl="0"/>
            <a:r>
              <a:rPr lang="pl-PL" dirty="0"/>
              <a:t>brak obwodnic miast Orneta i Lidzbark Warmiński</a:t>
            </a:r>
          </a:p>
          <a:p>
            <a:pPr lvl="0"/>
            <a:r>
              <a:rPr lang="pl-PL" dirty="0"/>
              <a:t>niewykorzystane lotnisko w Ornecie</a:t>
            </a:r>
          </a:p>
          <a:p>
            <a:r>
              <a:rPr lang="pl-PL" dirty="0"/>
              <a:t>brak linii kolejowej łączącej stolicę powiatu Lidzbark Warmiński ze stolicą regionu i powiatami sąsiednimi</a:t>
            </a:r>
            <a:endParaRPr lang="pl-PL" b="1" dirty="0" smtClean="0"/>
          </a:p>
          <a:p>
            <a:pPr marL="0" indent="0">
              <a:buNone/>
            </a:pPr>
            <a:endParaRPr lang="pl-PL" b="1" dirty="0" smtClean="0"/>
          </a:p>
          <a:p>
            <a:pPr marL="0" indent="0">
              <a:buNone/>
            </a:pPr>
            <a:r>
              <a:rPr lang="pl-PL" b="1" dirty="0" smtClean="0"/>
              <a:t>SZANSE</a:t>
            </a:r>
            <a:endParaRPr lang="pl-PL" b="1" dirty="0"/>
          </a:p>
          <a:p>
            <a:pPr lvl="0"/>
            <a:r>
              <a:rPr lang="pl-PL" dirty="0"/>
              <a:t>możliwość ubiegania się o dofinansowanie zewnętrzne inwestycji w zakresie infrastruktury technicznej i społecznej </a:t>
            </a:r>
          </a:p>
          <a:p>
            <a:pPr lvl="0"/>
            <a:r>
              <a:rPr lang="pl-PL" dirty="0"/>
              <a:t>pojawianie się nowych technologii</a:t>
            </a:r>
          </a:p>
          <a:p>
            <a:r>
              <a:rPr lang="pl-PL" dirty="0"/>
              <a:t>rewitalizacja terenów po PKP</a:t>
            </a:r>
            <a:endParaRPr lang="pl-PL" b="1" dirty="0" smtClean="0"/>
          </a:p>
          <a:p>
            <a:pPr marL="0" indent="0">
              <a:buNone/>
            </a:pPr>
            <a:endParaRPr lang="pl-PL" b="1" dirty="0" smtClean="0"/>
          </a:p>
          <a:p>
            <a:pPr marL="0" indent="0">
              <a:buNone/>
            </a:pPr>
            <a:r>
              <a:rPr lang="pl-PL" b="1" dirty="0" smtClean="0"/>
              <a:t>ZAGROŻENIA</a:t>
            </a:r>
          </a:p>
          <a:p>
            <a:pPr lvl="0"/>
            <a:r>
              <a:rPr lang="pl-PL" dirty="0"/>
              <a:t>wysokie koszty inwestycji infrastrukturalnych</a:t>
            </a:r>
          </a:p>
          <a:p>
            <a:pPr lvl="0"/>
            <a:r>
              <a:rPr lang="pl-PL" dirty="0"/>
              <a:t>niewystarczające nakłady na inwestycje infrastrukturalne</a:t>
            </a:r>
          </a:p>
          <a:p>
            <a:pPr lvl="0"/>
            <a:r>
              <a:rPr lang="pl-PL" dirty="0"/>
              <a:t>wzrost natężenia ruchu drogowego</a:t>
            </a:r>
          </a:p>
        </p:txBody>
      </p:sp>
    </p:spTree>
    <p:extLst>
      <p:ext uri="{BB962C8B-B14F-4D97-AF65-F5344CB8AC3E}">
        <p14:creationId xmlns:p14="http://schemas.microsoft.com/office/powerpoint/2010/main" val="1430550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Analiza SWOT – </a:t>
            </a:r>
            <a:r>
              <a:rPr lang="pl-PL" b="1" dirty="0"/>
              <a:t>Sfera </a:t>
            </a:r>
            <a:r>
              <a:rPr lang="pl-PL" b="1" dirty="0" smtClean="0"/>
              <a:t>gospodarcza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40541" y="1290917"/>
            <a:ext cx="9864071" cy="5405717"/>
          </a:xfrm>
        </p:spPr>
        <p:txBody>
          <a:bodyPr numCol="2">
            <a:normAutofit fontScale="55000" lnSpcReduction="20000"/>
          </a:bodyPr>
          <a:lstStyle/>
          <a:p>
            <a:pPr marL="0" lvl="0" indent="0">
              <a:buNone/>
            </a:pPr>
            <a:r>
              <a:rPr lang="pl-PL" b="1" dirty="0" smtClean="0"/>
              <a:t>SILNE STRONY</a:t>
            </a:r>
          </a:p>
          <a:p>
            <a:pPr lvl="0"/>
            <a:r>
              <a:rPr lang="pl-PL" dirty="0"/>
              <a:t>atrakcyjne położenie komunikacyjne w strefie przygranicznej</a:t>
            </a:r>
          </a:p>
          <a:p>
            <a:pPr lvl="0"/>
            <a:r>
              <a:rPr lang="pl-PL" dirty="0"/>
              <a:t>dobre warunki dla rozwoju turystyki i agroturystyki</a:t>
            </a:r>
          </a:p>
          <a:p>
            <a:pPr lvl="0"/>
            <a:r>
              <a:rPr lang="pl-PL" dirty="0"/>
              <a:t>aktywnie i prężnie działający samorząd, liczne i właściwe inwestycje w mieście</a:t>
            </a:r>
          </a:p>
          <a:p>
            <a:pPr lvl="0"/>
            <a:r>
              <a:rPr lang="pl-PL" dirty="0"/>
              <a:t>duża ilość organizacji pozarządowych </a:t>
            </a:r>
          </a:p>
          <a:p>
            <a:pPr lvl="0"/>
            <a:r>
              <a:rPr lang="pl-PL" dirty="0"/>
              <a:t>wolne tereny z przeznaczeniem pod inwestycje</a:t>
            </a:r>
          </a:p>
          <a:p>
            <a:pPr lvl="0"/>
            <a:r>
              <a:rPr lang="pl-PL" dirty="0"/>
              <a:t>zasoby wód geotermalnych i leczniczych</a:t>
            </a:r>
          </a:p>
          <a:p>
            <a:pPr lvl="0"/>
            <a:r>
              <a:rPr lang="pl-PL" dirty="0"/>
              <a:t>rozwój turystyki</a:t>
            </a:r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r>
              <a:rPr lang="pl-PL" b="1" dirty="0" smtClean="0"/>
              <a:t>SŁABE STRONY</a:t>
            </a:r>
          </a:p>
          <a:p>
            <a:pPr lvl="0"/>
            <a:r>
              <a:rPr lang="pl-PL" dirty="0"/>
              <a:t>brak zakładów pracy</a:t>
            </a:r>
          </a:p>
          <a:p>
            <a:pPr lvl="0"/>
            <a:r>
              <a:rPr lang="pl-PL" dirty="0"/>
              <a:t>wysokie podatki lokalne</a:t>
            </a:r>
          </a:p>
          <a:p>
            <a:pPr lvl="0"/>
            <a:r>
              <a:rPr lang="pl-PL" dirty="0"/>
              <a:t>słaba kondycja małych przedsiębiorstw</a:t>
            </a:r>
          </a:p>
          <a:p>
            <a:pPr lvl="0"/>
            <a:r>
              <a:rPr lang="pl-PL" dirty="0"/>
              <a:t>niewielka ilość wyposażonych w niezbędną infrastrukturę terenów inwestycyjnych</a:t>
            </a:r>
          </a:p>
          <a:p>
            <a:pPr lvl="0"/>
            <a:r>
              <a:rPr lang="pl-PL" dirty="0"/>
              <a:t>brak inkubatora przedsiębiorczości</a:t>
            </a:r>
          </a:p>
          <a:p>
            <a:pPr marL="0" indent="0">
              <a:buNone/>
            </a:pPr>
            <a:endParaRPr lang="pl-PL" b="1" dirty="0" smtClean="0"/>
          </a:p>
          <a:p>
            <a:pPr marL="0" indent="0">
              <a:buNone/>
            </a:pPr>
            <a:r>
              <a:rPr lang="pl-PL" b="1" dirty="0" smtClean="0"/>
              <a:t>SZANSE</a:t>
            </a:r>
            <a:endParaRPr lang="pl-PL" b="1" dirty="0"/>
          </a:p>
          <a:p>
            <a:pPr lvl="0"/>
            <a:r>
              <a:rPr lang="pl-PL" dirty="0"/>
              <a:t>samozatrudnienie</a:t>
            </a:r>
          </a:p>
          <a:p>
            <a:pPr lvl="0"/>
            <a:r>
              <a:rPr lang="pl-PL" dirty="0"/>
              <a:t>rozwój przedsiębiorczości i agroturystyki</a:t>
            </a:r>
          </a:p>
          <a:p>
            <a:pPr lvl="0"/>
            <a:r>
              <a:rPr lang="pl-PL" dirty="0"/>
              <a:t>rozwój przemysłu</a:t>
            </a:r>
          </a:p>
          <a:p>
            <a:pPr lvl="0"/>
            <a:r>
              <a:rPr lang="pl-PL" dirty="0"/>
              <a:t>przynależność do Unii Europejskiej</a:t>
            </a:r>
          </a:p>
          <a:p>
            <a:pPr lvl="0"/>
            <a:r>
              <a:rPr lang="pl-PL" dirty="0"/>
              <a:t>pozyskiwanie środków pomocowych UE</a:t>
            </a:r>
          </a:p>
          <a:p>
            <a:pPr lvl="0"/>
            <a:r>
              <a:rPr lang="pl-PL" dirty="0"/>
              <a:t>współpraca międzynarodowa – możliwość prowadzenia małego ruchu granicznego</a:t>
            </a:r>
          </a:p>
          <a:p>
            <a:pPr lvl="0"/>
            <a:r>
              <a:rPr lang="pl-PL" dirty="0"/>
              <a:t>współpraca regionalna, głównie na poziomie województwa</a:t>
            </a:r>
          </a:p>
          <a:p>
            <a:pPr lvl="0"/>
            <a:r>
              <a:rPr lang="pl-PL" dirty="0"/>
              <a:t>rozwój bazy uzdrowiskowej i turystycznej</a:t>
            </a:r>
          </a:p>
          <a:p>
            <a:pPr lvl="0"/>
            <a:r>
              <a:rPr lang="pl-PL" dirty="0"/>
              <a:t>stworzenie możliwości świadczenia usług turystycznych poza sezonem letnim</a:t>
            </a:r>
          </a:p>
          <a:p>
            <a:pPr lvl="0"/>
            <a:r>
              <a:rPr lang="pl-PL" dirty="0"/>
              <a:t>efektywna promocja powiatu</a:t>
            </a:r>
          </a:p>
          <a:p>
            <a:pPr lvl="0"/>
            <a:r>
              <a:rPr lang="pl-PL" dirty="0"/>
              <a:t>rozwój strefy ekonomicznej</a:t>
            </a:r>
          </a:p>
          <a:p>
            <a:pPr lvl="0"/>
            <a:r>
              <a:rPr lang="pl-PL" dirty="0"/>
              <a:t>korzystne położenie geograficzne</a:t>
            </a:r>
          </a:p>
          <a:p>
            <a:pPr marL="0" indent="0">
              <a:buNone/>
            </a:pPr>
            <a:endParaRPr lang="pl-PL" b="1" dirty="0" smtClean="0"/>
          </a:p>
          <a:p>
            <a:pPr marL="0" indent="0">
              <a:buNone/>
            </a:pPr>
            <a:r>
              <a:rPr lang="pl-PL" b="1" dirty="0" smtClean="0"/>
              <a:t>ZAGROŻENIA</a:t>
            </a:r>
          </a:p>
          <a:p>
            <a:pPr lvl="0"/>
            <a:r>
              <a:rPr lang="pl-PL" dirty="0"/>
              <a:t>załamanie się koniunktury gospodarczej </a:t>
            </a:r>
            <a:br>
              <a:rPr lang="pl-PL" dirty="0"/>
            </a:br>
            <a:r>
              <a:rPr lang="pl-PL" dirty="0"/>
              <a:t>w kraju</a:t>
            </a:r>
          </a:p>
          <a:p>
            <a:pPr lvl="0"/>
            <a:r>
              <a:rPr lang="pl-PL" dirty="0"/>
              <a:t>nierównomierny rozwój kraju</a:t>
            </a:r>
          </a:p>
          <a:p>
            <a:pPr lvl="0"/>
            <a:r>
              <a:rPr lang="pl-PL" dirty="0"/>
              <a:t>zwiększanie się dystansu wobec regionów rozwiniętych</a:t>
            </a:r>
          </a:p>
          <a:p>
            <a:pPr lvl="0"/>
            <a:r>
              <a:rPr lang="pl-PL" dirty="0"/>
              <a:t>sąsiedztwo innych bogatych i atrakcyjnych turystycznie gmin</a:t>
            </a:r>
          </a:p>
          <a:p>
            <a:pPr lvl="0"/>
            <a:r>
              <a:rPr lang="pl-PL" dirty="0"/>
              <a:t>ograniczone środki finansowe na rozwój lokalny i doskonalenie lokalnych zasobów ludzkich</a:t>
            </a:r>
          </a:p>
          <a:p>
            <a:pPr lvl="0"/>
            <a:r>
              <a:rPr lang="pl-PL" dirty="0"/>
              <a:t>duża konkurencja przy aplikowaniu </a:t>
            </a:r>
            <a:br>
              <a:rPr lang="pl-PL" dirty="0"/>
            </a:br>
            <a:r>
              <a:rPr lang="pl-PL" dirty="0"/>
              <a:t>o zewnętrzne środki pomocowe</a:t>
            </a:r>
          </a:p>
          <a:p>
            <a:pPr lvl="0"/>
            <a:r>
              <a:rPr lang="pl-PL" dirty="0"/>
              <a:t>skomplikowana polityka podatkowa</a:t>
            </a:r>
          </a:p>
          <a:p>
            <a:r>
              <a:rPr lang="pl-PL" dirty="0"/>
              <a:t>niestabilność prawa</a:t>
            </a:r>
          </a:p>
        </p:txBody>
      </p:sp>
    </p:spTree>
    <p:extLst>
      <p:ext uri="{BB962C8B-B14F-4D97-AF65-F5344CB8AC3E}">
        <p14:creationId xmlns:p14="http://schemas.microsoft.com/office/powerpoint/2010/main" val="425371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Analiza SWOT – </a:t>
            </a:r>
            <a:r>
              <a:rPr lang="pl-PL" b="1" dirty="0"/>
              <a:t>Sfera </a:t>
            </a:r>
            <a:r>
              <a:rPr lang="pl-PL" b="1" dirty="0" smtClean="0"/>
              <a:t>przestrzenna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92925" y="1290917"/>
            <a:ext cx="8911687" cy="5405717"/>
          </a:xfrm>
        </p:spPr>
        <p:txBody>
          <a:bodyPr numCol="2">
            <a:normAutofit/>
          </a:bodyPr>
          <a:lstStyle/>
          <a:p>
            <a:pPr marL="0" lvl="0" indent="0">
              <a:buNone/>
            </a:pPr>
            <a:r>
              <a:rPr lang="pl-PL" b="1" dirty="0" smtClean="0"/>
              <a:t>SILNE STRONY</a:t>
            </a:r>
          </a:p>
          <a:p>
            <a:pPr lvl="0"/>
            <a:r>
              <a:rPr lang="pl-PL" dirty="0"/>
              <a:t>liczne działania i inwestycje na terenie powiatu</a:t>
            </a:r>
            <a:endParaRPr lang="pl-PL" dirty="0" smtClean="0"/>
          </a:p>
          <a:p>
            <a:pPr marL="0" indent="0">
              <a:buNone/>
            </a:pPr>
            <a:endParaRPr lang="pl-PL" b="1" dirty="0" smtClean="0"/>
          </a:p>
          <a:p>
            <a:pPr marL="0" indent="0">
              <a:buNone/>
            </a:pPr>
            <a:r>
              <a:rPr lang="pl-PL" b="1" dirty="0" smtClean="0"/>
              <a:t>SŁABE STRONY</a:t>
            </a:r>
          </a:p>
          <a:p>
            <a:pPr lvl="0"/>
            <a:r>
              <a:rPr lang="pl-PL" dirty="0"/>
              <a:t>brak miejscowych planów zagospodarowania przestrzennego</a:t>
            </a:r>
          </a:p>
          <a:p>
            <a:pPr lvl="0"/>
            <a:r>
              <a:rPr lang="pl-PL" dirty="0"/>
              <a:t>liczne obszary wymagające rewitalizacji</a:t>
            </a:r>
          </a:p>
          <a:p>
            <a:pPr lvl="0"/>
            <a:r>
              <a:rPr lang="pl-PL" dirty="0"/>
              <a:t>brak parkingów</a:t>
            </a:r>
          </a:p>
          <a:p>
            <a:pPr lvl="0"/>
            <a:r>
              <a:rPr lang="pl-PL" dirty="0"/>
              <a:t>chaos przestrzenny </a:t>
            </a:r>
          </a:p>
          <a:p>
            <a:r>
              <a:rPr lang="pl-PL" dirty="0"/>
              <a:t>niedostosowanie nowopowstającej architektury do tradycji lokalnych krajobrazu warmińskiego</a:t>
            </a:r>
            <a:endParaRPr lang="pl-PL" b="1" dirty="0" smtClean="0"/>
          </a:p>
          <a:p>
            <a:pPr marL="0" indent="0">
              <a:buNone/>
            </a:pPr>
            <a:endParaRPr lang="pl-PL" b="1" dirty="0" smtClean="0"/>
          </a:p>
          <a:p>
            <a:pPr marL="0" indent="0">
              <a:buNone/>
            </a:pPr>
            <a:r>
              <a:rPr lang="pl-PL" b="1" dirty="0" smtClean="0"/>
              <a:t>SZANSE</a:t>
            </a:r>
            <a:endParaRPr lang="pl-PL" b="1" dirty="0"/>
          </a:p>
          <a:p>
            <a:pPr lvl="0"/>
            <a:r>
              <a:rPr lang="pl-PL" dirty="0"/>
              <a:t>termomodernizacja i rewitalizacja obiektów zarówno użyteczności publicznej, jak i budynków, budowli prywatnych</a:t>
            </a:r>
          </a:p>
          <a:p>
            <a:pPr marL="0" indent="0">
              <a:buNone/>
            </a:pPr>
            <a:endParaRPr lang="pl-PL" b="1" dirty="0" smtClean="0"/>
          </a:p>
          <a:p>
            <a:pPr marL="0" indent="0">
              <a:buNone/>
            </a:pPr>
            <a:r>
              <a:rPr lang="pl-PL" b="1" dirty="0" smtClean="0"/>
              <a:t>ZAGROŻENIA</a:t>
            </a:r>
          </a:p>
          <a:p>
            <a:pPr lvl="0"/>
            <a:r>
              <a:rPr lang="pl-PL" dirty="0"/>
              <a:t>chaos architektoniczny</a:t>
            </a:r>
          </a:p>
          <a:p>
            <a:pPr lvl="0"/>
            <a:r>
              <a:rPr lang="pl-PL" dirty="0"/>
              <a:t>ograniczenia wynikające z uregulowań konserwatorskich</a:t>
            </a:r>
          </a:p>
        </p:txBody>
      </p:sp>
    </p:spTree>
    <p:extLst>
      <p:ext uri="{BB962C8B-B14F-4D97-AF65-F5344CB8AC3E}">
        <p14:creationId xmlns:p14="http://schemas.microsoft.com/office/powerpoint/2010/main" val="126410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498795" y="287933"/>
            <a:ext cx="8911687" cy="1280890"/>
          </a:xfrm>
        </p:spPr>
        <p:txBody>
          <a:bodyPr/>
          <a:lstStyle/>
          <a:p>
            <a:r>
              <a:rPr lang="pl-PL" dirty="0"/>
              <a:t>Strategia Rozwoju Powiatu Lidzbarskiego na lata 2001 – 2016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96789" y="1568823"/>
            <a:ext cx="10307824" cy="516815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b="1" dirty="0" smtClean="0"/>
              <a:t>Wizja - </a:t>
            </a:r>
            <a:r>
              <a:rPr lang="pl-PL" dirty="0" smtClean="0"/>
              <a:t>Zachowanie </a:t>
            </a:r>
            <a:r>
              <a:rPr lang="pl-PL" dirty="0"/>
              <a:t>i rewitalizacja zasobów przyrodniczo-kulturowych </a:t>
            </a:r>
            <a:r>
              <a:rPr lang="pl-PL" dirty="0" smtClean="0"/>
              <a:t>powiatu </a:t>
            </a:r>
            <a:r>
              <a:rPr lang="pl-PL" dirty="0"/>
              <a:t>podstawą jego rozwoju </a:t>
            </a:r>
            <a:r>
              <a:rPr lang="pl-PL" dirty="0" smtClean="0"/>
              <a:t>społeczno-gospodarczego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 smtClean="0"/>
              <a:t>Cel główny </a:t>
            </a:r>
            <a:r>
              <a:rPr lang="pl-PL" dirty="0" smtClean="0"/>
              <a:t>- </a:t>
            </a:r>
            <a:r>
              <a:rPr lang="pl-PL" dirty="0"/>
              <a:t>Zapewnienie społeczności powiatu szans rozwoju i samorealizacji, </a:t>
            </a:r>
            <a:r>
              <a:rPr lang="pl-PL" dirty="0" smtClean="0"/>
              <a:t>zabezpieczenie </a:t>
            </a:r>
            <a:r>
              <a:rPr lang="pl-PL" dirty="0"/>
              <a:t>godziwych warunków życia przy uwzględnieniu zasad ekorozwoju </a:t>
            </a:r>
            <a:r>
              <a:rPr lang="pl-PL" dirty="0" smtClean="0"/>
              <a:t>oraz </a:t>
            </a:r>
            <a:r>
              <a:rPr lang="pl-PL" dirty="0"/>
              <a:t>zacieśnieniu więzi z partnerami w </a:t>
            </a:r>
            <a:r>
              <a:rPr lang="pl-PL" dirty="0" smtClean="0"/>
              <a:t>Europie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 smtClean="0"/>
              <a:t>Cele strategiczne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pl-PL" dirty="0"/>
              <a:t>Stabilny rozwój gospodarczy sprzyjający konkurencyjności </a:t>
            </a:r>
            <a:r>
              <a:rPr lang="pl-PL" dirty="0" smtClean="0"/>
              <a:t>powiatu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pl-PL" dirty="0"/>
              <a:t>Rozwój społeczno- gospodarczy </a:t>
            </a:r>
            <a:r>
              <a:rPr lang="pl-PL" dirty="0" smtClean="0"/>
              <a:t>powiatu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pl-PL" dirty="0"/>
              <a:t>Wzrost poziomu intelektualnego, moralnego i materialnego </a:t>
            </a:r>
            <a:r>
              <a:rPr lang="pl-PL" dirty="0" smtClean="0"/>
              <a:t>społeczeństwa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pl-PL" dirty="0"/>
              <a:t>Poprawa warunków ochrony życia i oferty pomocy </a:t>
            </a:r>
            <a:r>
              <a:rPr lang="pl-PL" dirty="0" smtClean="0"/>
              <a:t>społecznej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pl-PL" dirty="0"/>
              <a:t>Turystyka motorem rozwoju społeczno-gospodarczego </a:t>
            </a:r>
            <a:r>
              <a:rPr lang="pl-PL" dirty="0" smtClean="0"/>
              <a:t>powiatu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pl-PL" dirty="0"/>
              <a:t>Bogata oferta sportowa szansą dla wszystkich mieszkańców </a:t>
            </a:r>
            <a:r>
              <a:rPr lang="pl-PL" dirty="0" smtClean="0"/>
              <a:t>powiatu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pl-PL" dirty="0" smtClean="0"/>
              <a:t> </a:t>
            </a:r>
            <a:r>
              <a:rPr lang="pl-PL" dirty="0"/>
              <a:t>Wysoka atrakcyjność zamieszkania w powiecie </a:t>
            </a:r>
            <a:r>
              <a:rPr lang="pl-PL" dirty="0" smtClean="0"/>
              <a:t>lidzbarskim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pl-PL" dirty="0"/>
              <a:t>Wysoki poziom życia na </a:t>
            </a:r>
            <a:r>
              <a:rPr lang="pl-PL" dirty="0" smtClean="0"/>
              <a:t>wsi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pl-PL" dirty="0"/>
              <a:t>Czyste środowisko naturalne przyjazne rozwojowi </a:t>
            </a:r>
            <a:r>
              <a:rPr lang="pl-PL" dirty="0" smtClean="0"/>
              <a:t>powiatu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pl-PL" dirty="0"/>
              <a:t>Zapewnienie poprawy porządku i bezpieczeństwa w powiecie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2736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89212" y="261039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pl-PL" dirty="0"/>
              <a:t>Powiat lidzbarski planuje zrealizować następujące zadania inwestycyjne: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89212" y="1541929"/>
            <a:ext cx="8911687" cy="5316071"/>
          </a:xfrm>
        </p:spPr>
        <p:txBody>
          <a:bodyPr>
            <a:normAutofit/>
          </a:bodyPr>
          <a:lstStyle/>
          <a:p>
            <a:pPr lvl="0"/>
            <a:r>
              <a:rPr lang="pl-PL" dirty="0" smtClean="0"/>
              <a:t>Budowa </a:t>
            </a:r>
            <a:r>
              <a:rPr lang="pl-PL" dirty="0"/>
              <a:t>mieszkań ochronnych w Ornecie.</a:t>
            </a:r>
          </a:p>
          <a:p>
            <a:pPr lvl="0"/>
            <a:r>
              <a:rPr lang="pl-PL" dirty="0"/>
              <a:t>Budowa siedziby Zarządu Dróg Powiatowych – kontynuacja inwestycji.</a:t>
            </a:r>
          </a:p>
          <a:p>
            <a:pPr lvl="0"/>
            <a:r>
              <a:rPr lang="pl-PL" dirty="0"/>
              <a:t>Budowa warsztatów szkolnych.</a:t>
            </a:r>
          </a:p>
          <a:p>
            <a:pPr lvl="0"/>
            <a:r>
              <a:rPr lang="pl-PL" dirty="0"/>
              <a:t>Modernizacja obiektów w Ornecie pod kątem zapewnienia długotrwałej opieki paliatywnej.</a:t>
            </a:r>
          </a:p>
          <a:p>
            <a:pPr lvl="0"/>
            <a:r>
              <a:rPr lang="pl-PL" dirty="0"/>
              <a:t>Termomodernizacja Specjalnego Ośrodka Szkolno-Wychowawczego </a:t>
            </a:r>
            <a:br>
              <a:rPr lang="pl-PL" dirty="0"/>
            </a:br>
            <a:r>
              <a:rPr lang="pl-PL" dirty="0"/>
              <a:t>w Lidzbarku Warmińskim.</a:t>
            </a:r>
          </a:p>
          <a:p>
            <a:pPr lvl="0"/>
            <a:r>
              <a:rPr lang="pl-PL" dirty="0"/>
              <a:t>Wymiana oświetlenia na energooszczędne w budynkach użyteczności publicznej.</a:t>
            </a:r>
          </a:p>
          <a:p>
            <a:pPr lvl="0"/>
            <a:r>
              <a:rPr lang="pl-PL" dirty="0"/>
              <a:t>Zagospodarowanie terenów zielonych przy MOW w Lidzbarku Warmińskim.</a:t>
            </a:r>
          </a:p>
          <a:p>
            <a:pPr lvl="0"/>
            <a:r>
              <a:rPr lang="pl-PL" dirty="0"/>
              <a:t>Urządzenie terenów rekreacyjno-sportowych w okolicach Term Warmińskich.</a:t>
            </a:r>
          </a:p>
          <a:p>
            <a:pPr lvl="0"/>
            <a:r>
              <a:rPr lang="pl-PL" dirty="0"/>
              <a:t>Budowa sieci szerokopasmowej w Powiecie Lidzbarskim</a:t>
            </a:r>
            <a:r>
              <a:rPr lang="pl-PL" dirty="0" smtClean="0"/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4597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89212" y="261039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pl-PL" dirty="0"/>
              <a:t>Powiat lidzbarski planuje zrealizować następujące zadania </a:t>
            </a:r>
            <a:r>
              <a:rPr lang="pl-PL" dirty="0" smtClean="0"/>
              <a:t>inwestycyjne c.d.: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53988" y="1541930"/>
            <a:ext cx="9846911" cy="4818530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pl-PL" dirty="0" smtClean="0"/>
              <a:t>Przebudowa </a:t>
            </a:r>
            <a:r>
              <a:rPr lang="pl-PL" dirty="0"/>
              <a:t>drogi powiatowej 1946N Blanki – Kobiela na odcinku od skrzyżowania z drogą powiatową 1535N przez miejscowości Tolniki Wielkie – Kobiela do drogi wojewódzkiej 513.</a:t>
            </a:r>
          </a:p>
          <a:p>
            <a:pPr lvl="0"/>
            <a:r>
              <a:rPr lang="pl-PL" dirty="0"/>
              <a:t>Przebudowa drogi powiatowej 1360N Pityny – Lubomino na odcinku od drogi wojewódzkiej 507 do miejscowości Wapnik.</a:t>
            </a:r>
          </a:p>
          <a:p>
            <a:pPr lvl="0"/>
            <a:r>
              <a:rPr lang="pl-PL" dirty="0"/>
              <a:t>Przebudowa drogi powiatowej 1360N Pityny – Lubomino od miejscowości Wapnik do drogi wojewódzkiej 593.</a:t>
            </a:r>
          </a:p>
          <a:p>
            <a:pPr lvl="0"/>
            <a:r>
              <a:rPr lang="pl-PL" dirty="0"/>
              <a:t>Przebudowa drogi powiatowej 1397N granica państwa – Piotrowiec – Mingajny na odcinku od drogi wojewódzkiej 507 przez miejscowość Henrykowo do wiaduktu kolejowego.</a:t>
            </a:r>
          </a:p>
          <a:p>
            <a:pPr lvl="0"/>
            <a:r>
              <a:rPr lang="pl-PL" dirty="0"/>
              <a:t>Przebudowa drogi powiatowej  1535N Lidzbark Warmiński – Jeziorany.</a:t>
            </a:r>
          </a:p>
          <a:p>
            <a:pPr lvl="0"/>
            <a:r>
              <a:rPr lang="pl-PL" dirty="0"/>
              <a:t>Przebudowa drogi powiatowej 1356N Orneta – Wolnica – Lidzbark Warmiński na odcinku od Lidzbarka Warmińskiego przez miejscowości Długołęka, Bobrownik, Łaniewo do skrzyżowania z drogą powiatową 1415N.</a:t>
            </a:r>
          </a:p>
          <a:p>
            <a:pPr lvl="0"/>
            <a:r>
              <a:rPr lang="pl-PL" dirty="0"/>
              <a:t>Przebudowa drogi powiatowej 1533N Lidzbark Warmiński – Suryty – Kłębowo na odcinku od miejscowości Blanki do miejscowości Kłębowo.</a:t>
            </a:r>
          </a:p>
          <a:p>
            <a:pPr lvl="0"/>
            <a:r>
              <a:rPr lang="pl-PL" dirty="0"/>
              <a:t>Przebudowa drogi powiatowej 1543N Kotowo – Lidzbark Warmiński na odcinku od miejscowości Koniewo do miejscowości Budniki.</a:t>
            </a:r>
          </a:p>
          <a:p>
            <a:pPr lvl="0"/>
            <a:r>
              <a:rPr lang="pl-PL" dirty="0"/>
              <a:t>Przebudowa ulic stanowiących drogi powiatowe na terenie miasta Orneta – ulice Kwiatowa, Ogrodowa, Piaskowa, Sadowa, Warmińska.</a:t>
            </a:r>
          </a:p>
          <a:p>
            <a:pPr lvl="0"/>
            <a:r>
              <a:rPr lang="pl-PL" dirty="0"/>
              <a:t>Przebudowa ulic stanowiących drogi powiatowe na terenie miasta Lidzbark Warmiński, etap I – przebudowa skrzyżowania ulic Dąbrowskiego, Polna, Warszawska, Rolna, Astronomów.</a:t>
            </a:r>
          </a:p>
          <a:p>
            <a:pPr lvl="0"/>
            <a:r>
              <a:rPr lang="pl-PL" dirty="0"/>
              <a:t>Przebudowa ulic stanowiących drogi powiatowe na terenie miasta Lidzbark Warmiński, etap II – rozbiórka wiaduktu kolejowego na ul. Kościuszki </a:t>
            </a:r>
            <a:br>
              <a:rPr lang="pl-PL" dirty="0"/>
            </a:br>
            <a:r>
              <a:rPr lang="pl-PL" dirty="0"/>
              <a:t>i budowa przepustu pieszo-rowerowego.</a:t>
            </a:r>
          </a:p>
          <a:p>
            <a:pPr lvl="0"/>
            <a:r>
              <a:rPr lang="pl-PL" dirty="0"/>
              <a:t>Przebudowa ulic stanowiących drogi powiatowe na terenie miasta Lidzbark Warmiński, etap III – remont ulic powiatowych: Dąbrowskiego, Polna, Warszawska, Kościuszki, Spółdzielców, Kolejowa, 11-go Listopada, Góreckiego, Miodowa, Wyszyńskiego, Poniatowskiego, Wiejska, Grunwaldzka, Szkolna, Leśna, Zielona, Sosnowa, Kwiatowa, Konarskiego, Kalinowskiego</a:t>
            </a:r>
            <a:r>
              <a:rPr lang="pl-PL" dirty="0" smtClean="0"/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5888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92925" y="261039"/>
            <a:ext cx="8911687" cy="1280890"/>
          </a:xfrm>
        </p:spPr>
        <p:txBody>
          <a:bodyPr>
            <a:normAutofit/>
          </a:bodyPr>
          <a:lstStyle/>
          <a:p>
            <a:r>
              <a:rPr lang="pl-PL" dirty="0" smtClean="0"/>
              <a:t>Ustawa o samorządzie powiatowym z dnia 05.06.1998 r. </a:t>
            </a:r>
            <a:r>
              <a:rPr lang="pl-PL" sz="2200" dirty="0" smtClean="0"/>
              <a:t>(Dz. U. 1998 Nr 91 poz. 578)</a:t>
            </a:r>
            <a:endParaRPr lang="pl-PL" sz="2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61565" y="1743635"/>
            <a:ext cx="9743047" cy="484542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dirty="0" smtClean="0"/>
              <a:t>Rozdział 2 art.4 zakres działania i zadania powiatu:</a:t>
            </a:r>
          </a:p>
          <a:p>
            <a:pPr marL="0" indent="0">
              <a:buNone/>
            </a:pPr>
            <a:r>
              <a:rPr lang="pl-PL" b="1" dirty="0"/>
              <a:t>Powiat wykonuje określone ustawami zadania publiczne o charakterze </a:t>
            </a:r>
            <a:r>
              <a:rPr lang="pl-PL" b="1" dirty="0" smtClean="0"/>
              <a:t>ponadgminnym w </a:t>
            </a:r>
            <a:r>
              <a:rPr lang="pl-PL" b="1" dirty="0"/>
              <a:t>zakresie</a:t>
            </a:r>
            <a:r>
              <a:rPr lang="pl-PL" dirty="0"/>
              <a:t>:</a:t>
            </a:r>
          </a:p>
          <a:p>
            <a:r>
              <a:rPr lang="pl-PL" dirty="0" smtClean="0"/>
              <a:t>edukacji </a:t>
            </a:r>
            <a:r>
              <a:rPr lang="pl-PL" dirty="0"/>
              <a:t>publicznej;</a:t>
            </a:r>
          </a:p>
          <a:p>
            <a:r>
              <a:rPr lang="pl-PL" dirty="0" smtClean="0"/>
              <a:t>promocji </a:t>
            </a:r>
            <a:r>
              <a:rPr lang="pl-PL" dirty="0"/>
              <a:t>i ochrony zdrowia;</a:t>
            </a:r>
          </a:p>
          <a:p>
            <a:r>
              <a:rPr lang="pl-PL" dirty="0" smtClean="0"/>
              <a:t>pomocy </a:t>
            </a:r>
            <a:r>
              <a:rPr lang="pl-PL" dirty="0"/>
              <a:t>społecznej</a:t>
            </a:r>
            <a:r>
              <a:rPr lang="pl-PL" dirty="0" smtClean="0"/>
              <a:t>;</a:t>
            </a:r>
          </a:p>
          <a:p>
            <a:r>
              <a:rPr lang="pl-PL" dirty="0" smtClean="0"/>
              <a:t>wspierania </a:t>
            </a:r>
            <a:r>
              <a:rPr lang="pl-PL" dirty="0"/>
              <a:t>rodziny i systemu pieczy zastępczej;</a:t>
            </a:r>
          </a:p>
          <a:p>
            <a:r>
              <a:rPr lang="pl-PL" dirty="0" smtClean="0"/>
              <a:t>polityki </a:t>
            </a:r>
            <a:r>
              <a:rPr lang="pl-PL" dirty="0"/>
              <a:t>prorodzinnej;</a:t>
            </a:r>
          </a:p>
          <a:p>
            <a:r>
              <a:rPr lang="pl-PL" dirty="0" smtClean="0"/>
              <a:t>wspierania </a:t>
            </a:r>
            <a:r>
              <a:rPr lang="pl-PL" dirty="0"/>
              <a:t>osób niepełnosprawnych;</a:t>
            </a:r>
          </a:p>
          <a:p>
            <a:r>
              <a:rPr lang="pl-PL" dirty="0" smtClean="0"/>
              <a:t>transportu </a:t>
            </a:r>
            <a:r>
              <a:rPr lang="pl-PL" dirty="0"/>
              <a:t>zbiorowego i dróg publicznych;</a:t>
            </a:r>
          </a:p>
          <a:p>
            <a:r>
              <a:rPr lang="pl-PL" dirty="0" smtClean="0"/>
              <a:t>kultury </a:t>
            </a:r>
            <a:r>
              <a:rPr lang="pl-PL" dirty="0"/>
              <a:t>oraz ochrony zabytków i opieki nad zabytkami;</a:t>
            </a:r>
          </a:p>
          <a:p>
            <a:r>
              <a:rPr lang="pl-PL" dirty="0" smtClean="0"/>
              <a:t>kultury </a:t>
            </a:r>
            <a:r>
              <a:rPr lang="pl-PL" dirty="0"/>
              <a:t>fizycznej i turystyki;</a:t>
            </a:r>
          </a:p>
          <a:p>
            <a:r>
              <a:rPr lang="pl-PL" dirty="0" smtClean="0"/>
              <a:t>geodezji</a:t>
            </a:r>
            <a:r>
              <a:rPr lang="pl-PL" dirty="0"/>
              <a:t>, kartografii i katastru;</a:t>
            </a:r>
          </a:p>
          <a:p>
            <a:r>
              <a:rPr lang="pl-PL" dirty="0" smtClean="0"/>
              <a:t>gospodarki </a:t>
            </a:r>
            <a:r>
              <a:rPr lang="pl-PL" dirty="0"/>
              <a:t>nieruchomościami;</a:t>
            </a:r>
          </a:p>
          <a:p>
            <a:r>
              <a:rPr lang="pl-PL" dirty="0" smtClean="0"/>
              <a:t>administracji </a:t>
            </a:r>
            <a:r>
              <a:rPr lang="pl-PL" dirty="0"/>
              <a:t>architektoniczno-budowlanej;</a:t>
            </a:r>
          </a:p>
          <a:p>
            <a:r>
              <a:rPr lang="pl-PL" dirty="0" smtClean="0"/>
              <a:t>gospodarki </a:t>
            </a:r>
            <a:r>
              <a:rPr lang="pl-PL" dirty="0"/>
              <a:t>wodnej</a:t>
            </a:r>
            <a:r>
              <a:rPr lang="pl-PL" dirty="0" smtClean="0"/>
              <a:t>;</a:t>
            </a:r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345855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92925" y="261039"/>
            <a:ext cx="8911687" cy="1280890"/>
          </a:xfrm>
        </p:spPr>
        <p:txBody>
          <a:bodyPr>
            <a:normAutofit/>
          </a:bodyPr>
          <a:lstStyle/>
          <a:p>
            <a:r>
              <a:rPr lang="pl-PL" dirty="0" smtClean="0"/>
              <a:t>Ustawa o samorządzie powiatowym z dnia 05.06.1998 r. </a:t>
            </a:r>
            <a:r>
              <a:rPr lang="pl-PL" sz="2200" dirty="0" smtClean="0"/>
              <a:t>(Dz. U. 1998 Nr 91 poz. 578)</a:t>
            </a:r>
            <a:endParaRPr lang="pl-PL" sz="2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61565" y="1743635"/>
            <a:ext cx="9743047" cy="4845423"/>
          </a:xfrm>
        </p:spPr>
        <p:txBody>
          <a:bodyPr>
            <a:normAutofit fontScale="92500" lnSpcReduction="20000"/>
          </a:bodyPr>
          <a:lstStyle/>
          <a:p>
            <a:r>
              <a:rPr lang="pl-PL" dirty="0" smtClean="0"/>
              <a:t>ochrony </a:t>
            </a:r>
            <a:r>
              <a:rPr lang="pl-PL" dirty="0"/>
              <a:t>środowiska i przyrody</a:t>
            </a:r>
            <a:r>
              <a:rPr lang="pl-PL" dirty="0" smtClean="0"/>
              <a:t>;</a:t>
            </a:r>
          </a:p>
          <a:p>
            <a:r>
              <a:rPr lang="pl-PL" dirty="0" smtClean="0"/>
              <a:t>rolnictwa</a:t>
            </a:r>
            <a:r>
              <a:rPr lang="pl-PL" dirty="0"/>
              <a:t>, leśnictwa i rybactwa śródlądowego;</a:t>
            </a:r>
          </a:p>
          <a:p>
            <a:r>
              <a:rPr lang="pl-PL" dirty="0" smtClean="0"/>
              <a:t>porządku </a:t>
            </a:r>
            <a:r>
              <a:rPr lang="pl-PL" dirty="0"/>
              <a:t>publicznego i bezpieczeństwa obywateli;</a:t>
            </a:r>
          </a:p>
          <a:p>
            <a:r>
              <a:rPr lang="pl-PL" dirty="0" smtClean="0"/>
              <a:t>ochrony </a:t>
            </a:r>
            <a:r>
              <a:rPr lang="pl-PL" dirty="0"/>
              <a:t>przeciwpowodziowej, w tym wyposażenia i utrzymania </a:t>
            </a:r>
            <a:r>
              <a:rPr lang="pl-PL" dirty="0" smtClean="0"/>
              <a:t>powiatowego magazynu przeciwpowodziowego</a:t>
            </a:r>
            <a:r>
              <a:rPr lang="pl-PL" dirty="0"/>
              <a:t>, przeciwpożarowej i </a:t>
            </a:r>
            <a:r>
              <a:rPr lang="pl-PL" dirty="0" smtClean="0"/>
              <a:t>zapobiegania innym </a:t>
            </a:r>
            <a:r>
              <a:rPr lang="pl-PL" dirty="0"/>
              <a:t>nadzwyczajnym zagrożeniom życia i zdrowia ludzi oraz środowiska;</a:t>
            </a:r>
          </a:p>
          <a:p>
            <a:r>
              <a:rPr lang="pl-PL" dirty="0" smtClean="0"/>
              <a:t>przeciwdziałania </a:t>
            </a:r>
            <a:r>
              <a:rPr lang="pl-PL" dirty="0"/>
              <a:t>bezrobociu oraz aktywizacji lokalnego rynku pracy;</a:t>
            </a:r>
          </a:p>
          <a:p>
            <a:r>
              <a:rPr lang="pl-PL" dirty="0" smtClean="0"/>
              <a:t>ochrony </a:t>
            </a:r>
            <a:r>
              <a:rPr lang="pl-PL" dirty="0"/>
              <a:t>praw konsumenta;</a:t>
            </a:r>
          </a:p>
          <a:p>
            <a:r>
              <a:rPr lang="pl-PL" dirty="0" smtClean="0"/>
              <a:t>utrzymania </a:t>
            </a:r>
            <a:r>
              <a:rPr lang="pl-PL" dirty="0"/>
              <a:t>powiatowych obiektów i urządzeń użyteczności publicznej </a:t>
            </a:r>
            <a:r>
              <a:rPr lang="pl-PL" dirty="0" smtClean="0"/>
              <a:t>oraz obiektów </a:t>
            </a:r>
            <a:r>
              <a:rPr lang="pl-PL" dirty="0"/>
              <a:t>administracyjnych;</a:t>
            </a:r>
          </a:p>
          <a:p>
            <a:r>
              <a:rPr lang="pl-PL" dirty="0" smtClean="0"/>
              <a:t>obronności</a:t>
            </a:r>
            <a:r>
              <a:rPr lang="pl-PL" dirty="0"/>
              <a:t>;</a:t>
            </a:r>
          </a:p>
          <a:p>
            <a:r>
              <a:rPr lang="pl-PL" dirty="0" smtClean="0"/>
              <a:t>promocji </a:t>
            </a:r>
            <a:r>
              <a:rPr lang="pl-PL" dirty="0"/>
              <a:t>powiatu;</a:t>
            </a:r>
          </a:p>
          <a:p>
            <a:r>
              <a:rPr lang="pl-PL" dirty="0" smtClean="0"/>
              <a:t>współpracy </a:t>
            </a:r>
            <a:r>
              <a:rPr lang="pl-PL" dirty="0"/>
              <a:t>i działalności na rzecz organizacji pozarządowych oraz </a:t>
            </a:r>
            <a:r>
              <a:rPr lang="pl-PL" dirty="0" smtClean="0"/>
              <a:t>podmiotów wymienionych </a:t>
            </a:r>
            <a:r>
              <a:rPr lang="pl-PL" dirty="0"/>
              <a:t>w art. 3 ust. 3 ustawy z dnia </a:t>
            </a:r>
            <a:r>
              <a:rPr lang="pl-PL" dirty="0" smtClean="0"/>
              <a:t>24.04.2003 </a:t>
            </a:r>
            <a:r>
              <a:rPr lang="pl-PL" dirty="0"/>
              <a:t>r. o </a:t>
            </a:r>
            <a:r>
              <a:rPr lang="pl-PL" dirty="0" smtClean="0"/>
              <a:t>działalności pożytku </a:t>
            </a:r>
            <a:r>
              <a:rPr lang="pl-PL" dirty="0"/>
              <a:t>publicznego i o wolontariacie (Dz. U. z 2010 r. Nr 234</a:t>
            </a:r>
            <a:r>
              <a:rPr lang="pl-PL" dirty="0" smtClean="0"/>
              <a:t>, poz</a:t>
            </a:r>
            <a:r>
              <a:rPr lang="pl-PL" dirty="0"/>
              <a:t>. 1536, z </a:t>
            </a:r>
            <a:r>
              <a:rPr lang="pl-PL" dirty="0" err="1"/>
              <a:t>późn</a:t>
            </a:r>
            <a:r>
              <a:rPr lang="pl-PL" dirty="0"/>
              <a:t>. zm.1));</a:t>
            </a:r>
          </a:p>
          <a:p>
            <a:r>
              <a:rPr lang="pl-PL" smtClean="0"/>
              <a:t>działalności </a:t>
            </a:r>
            <a:r>
              <a:rPr lang="pl-PL" dirty="0"/>
              <a:t>w zakresie telekomunikacji.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672474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Dziękuję za uwagę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570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muga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256</TotalTime>
  <Words>1885</Words>
  <Application>Microsoft Office PowerPoint</Application>
  <PresentationFormat>Panoramiczny</PresentationFormat>
  <Paragraphs>463</Paragraphs>
  <Slides>27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27</vt:i4>
      </vt:variant>
    </vt:vector>
  </HeadingPairs>
  <TitlesOfParts>
    <vt:vector size="33" baseType="lpstr">
      <vt:lpstr>Arial</vt:lpstr>
      <vt:lpstr>Calibri</vt:lpstr>
      <vt:lpstr>Century Gothic</vt:lpstr>
      <vt:lpstr>Wingdings</vt:lpstr>
      <vt:lpstr>Wingdings 3</vt:lpstr>
      <vt:lpstr>Smuga</vt:lpstr>
      <vt:lpstr>Plan Rozwoju Lokalnego Powiatu Lidzbarskiego na lata 2015-2020</vt:lpstr>
      <vt:lpstr>Metodologia</vt:lpstr>
      <vt:lpstr>Prezentacja programu PowerPoint</vt:lpstr>
      <vt:lpstr>Prezentacja programu PowerPoint</vt:lpstr>
      <vt:lpstr>Prezentacja programu PowerPoint</vt:lpstr>
      <vt:lpstr>Prezentacja programu PowerPoint</vt:lpstr>
      <vt:lpstr>Podmioty gospodarcze według formy prowadzenia działalności w podziale na poszczególne jednostki samorządowe:</vt:lpstr>
      <vt:lpstr>Prezentacja programu PowerPoint</vt:lpstr>
      <vt:lpstr>Prezentacja programu PowerPoint</vt:lpstr>
      <vt:lpstr>Prezentacja programu PowerPoint</vt:lpstr>
      <vt:lpstr>Warsztaty 06.06.2014 r.</vt:lpstr>
      <vt:lpstr>Problemy sfery społeczno-kulturowej </vt:lpstr>
      <vt:lpstr>Problemy sfery środowiskowej </vt:lpstr>
      <vt:lpstr>Problemy sfery infrastrukturalnej </vt:lpstr>
      <vt:lpstr>Problemy sfery gospodarczej </vt:lpstr>
      <vt:lpstr>Problemy sfery przestrzennej </vt:lpstr>
      <vt:lpstr>Analiza SWOT – Sfera społeczno-kulturowa </vt:lpstr>
      <vt:lpstr>Analiza SWOT – Sfera środowiskowa</vt:lpstr>
      <vt:lpstr>Analiza SWOT – Sfera infrastrukturalna</vt:lpstr>
      <vt:lpstr>Analiza SWOT – Sfera gospodarcza</vt:lpstr>
      <vt:lpstr>Analiza SWOT – Sfera przestrzenna</vt:lpstr>
      <vt:lpstr>Strategia Rozwoju Powiatu Lidzbarskiego na lata 2001 – 2016</vt:lpstr>
      <vt:lpstr>Powiat lidzbarski planuje zrealizować następujące zadania inwestycyjne: </vt:lpstr>
      <vt:lpstr>Powiat lidzbarski planuje zrealizować następujące zadania inwestycyjne c.d.: </vt:lpstr>
      <vt:lpstr>Ustawa o samorządzie powiatowym z dnia 05.06.1998 r. (Dz. U. 1998 Nr 91 poz. 578)</vt:lpstr>
      <vt:lpstr>Ustawa o samorządzie powiatowym z dnia 05.06.1998 r. (Dz. U. 1998 Nr 91 poz. 578)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Rozwoju Lokalnego Powiatu Lidzbarskiego na lata 2015-2020</dc:title>
  <dc:creator>KT-Ś</dc:creator>
  <cp:lastModifiedBy>KT-Ś</cp:lastModifiedBy>
  <cp:revision>28</cp:revision>
  <dcterms:created xsi:type="dcterms:W3CDTF">2014-09-08T19:25:47Z</dcterms:created>
  <dcterms:modified xsi:type="dcterms:W3CDTF">2014-09-09T06:12:49Z</dcterms:modified>
</cp:coreProperties>
</file>